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55" r:id="rId2"/>
    <p:sldId id="1041" r:id="rId3"/>
    <p:sldId id="1070" r:id="rId4"/>
    <p:sldId id="1071" r:id="rId5"/>
    <p:sldId id="1072" r:id="rId6"/>
    <p:sldId id="1052" r:id="rId7"/>
    <p:sldId id="1055" r:id="rId8"/>
    <p:sldId id="1056" r:id="rId9"/>
    <p:sldId id="1057" r:id="rId10"/>
    <p:sldId id="1058" r:id="rId11"/>
    <p:sldId id="1050" r:id="rId12"/>
    <p:sldId id="1051" r:id="rId13"/>
    <p:sldId id="1053" r:id="rId14"/>
    <p:sldId id="1054" r:id="rId15"/>
    <p:sldId id="1004" r:id="rId16"/>
    <p:sldId id="1060" r:id="rId17"/>
    <p:sldId id="1007" r:id="rId18"/>
    <p:sldId id="1061" r:id="rId19"/>
    <p:sldId id="1065" r:id="rId20"/>
    <p:sldId id="1062" r:id="rId21"/>
    <p:sldId id="1063" r:id="rId22"/>
    <p:sldId id="1064" r:id="rId23"/>
    <p:sldId id="1066" r:id="rId24"/>
    <p:sldId id="1059" r:id="rId25"/>
    <p:sldId id="1067" r:id="rId26"/>
    <p:sldId id="1029" r:id="rId27"/>
    <p:sldId id="1005" r:id="rId28"/>
    <p:sldId id="1009" r:id="rId29"/>
    <p:sldId id="1030" r:id="rId30"/>
    <p:sldId id="1031" r:id="rId31"/>
    <p:sldId id="1032" r:id="rId32"/>
    <p:sldId id="1033" r:id="rId33"/>
    <p:sldId id="1068" r:id="rId34"/>
    <p:sldId id="1034" r:id="rId35"/>
    <p:sldId id="1073" r:id="rId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800080"/>
    <a:srgbClr val="FF0000"/>
    <a:srgbClr val="FFFFCC"/>
    <a:srgbClr val="663300"/>
    <a:srgbClr val="FF6600"/>
    <a:srgbClr val="00CCFF"/>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33"/>
    <p:restoredTop sz="95750"/>
  </p:normalViewPr>
  <p:slideViewPr>
    <p:cSldViewPr>
      <p:cViewPr varScale="1">
        <p:scale>
          <a:sx n="65" d="100"/>
          <a:sy n="65" d="100"/>
        </p:scale>
        <p:origin x="-1252" y="-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5843575D-A738-3D48-B3D1-7BA80243A9B5}" type="datetime1">
              <a:rPr lang="en-US" altLang="en-US"/>
              <a:pPr/>
              <a:t>6/2/2017</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C848BAB-7AA5-E54E-9697-261431C5D765}" type="slidenum">
              <a:rPr lang="en-US" altLang="en-US"/>
              <a:pPr/>
              <a:t>‹#›</a:t>
            </a:fld>
            <a:endParaRPr lang="en-US" altLang="en-US"/>
          </a:p>
        </p:txBody>
      </p:sp>
    </p:spTree>
    <p:extLst>
      <p:ext uri="{BB962C8B-B14F-4D97-AF65-F5344CB8AC3E}">
        <p14:creationId xmlns:p14="http://schemas.microsoft.com/office/powerpoint/2010/main" val="32556083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848BAB-7AA5-E54E-9697-261431C5D765}" type="slidenum">
              <a:rPr lang="en-US" altLang="en-US" smtClean="0"/>
              <a:pPr/>
              <a:t>1</a:t>
            </a:fld>
            <a:endParaRPr lang="en-US" altLang="en-US"/>
          </a:p>
        </p:txBody>
      </p:sp>
    </p:spTree>
    <p:extLst>
      <p:ext uri="{BB962C8B-B14F-4D97-AF65-F5344CB8AC3E}">
        <p14:creationId xmlns:p14="http://schemas.microsoft.com/office/powerpoint/2010/main" val="670110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field site is located at </a:t>
            </a:r>
            <a:r>
              <a:rPr lang="en-US" dirty="0" err="1" smtClean="0"/>
              <a:t>Paulman</a:t>
            </a:r>
            <a:r>
              <a:rPr lang="en-US" dirty="0" smtClean="0"/>
              <a:t> Farms near Sutherland, NE. It is a center</a:t>
            </a:r>
            <a:r>
              <a:rPr lang="en-US" baseline="0" dirty="0" smtClean="0"/>
              <a:t> pivot irrigated corn field with ~60ft elevation increase as you travel from west to east. </a:t>
            </a:r>
            <a:r>
              <a:rPr lang="en-US" dirty="0" smtClean="0"/>
              <a:t>The field is predominantly</a:t>
            </a:r>
            <a:r>
              <a:rPr lang="en-US" baseline="0" dirty="0" smtClean="0"/>
              <a:t> sand with some sandy loams, and silt loams. The top 30cm of the SSURGO soil database were averaged to approximate field capacity for the field. The field capacity estimates are summarized in the table. </a:t>
            </a:r>
            <a:endParaRPr lang="en-US" dirty="0" smtClean="0"/>
          </a:p>
        </p:txBody>
      </p:sp>
      <p:sp>
        <p:nvSpPr>
          <p:cNvPr id="4" name="Slide Number Placeholder 3"/>
          <p:cNvSpPr>
            <a:spLocks noGrp="1"/>
          </p:cNvSpPr>
          <p:nvPr>
            <p:ph type="sldNum" sz="quarter" idx="10"/>
          </p:nvPr>
        </p:nvSpPr>
        <p:spPr/>
        <p:txBody>
          <a:bodyPr/>
          <a:lstStyle/>
          <a:p>
            <a:fld id="{E24E658C-C215-6B42-BB03-C67F99FE4692}" type="slidenum">
              <a:rPr lang="en-US" smtClean="0"/>
              <a:t>26</a:t>
            </a:fld>
            <a:endParaRPr lang="en-US"/>
          </a:p>
        </p:txBody>
      </p:sp>
    </p:spTree>
    <p:extLst>
      <p:ext uri="{BB962C8B-B14F-4D97-AF65-F5344CB8AC3E}">
        <p14:creationId xmlns:p14="http://schemas.microsoft.com/office/powerpoint/2010/main" val="749859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collected 31 undisturbed soil cores at a 20cm soil depth.</a:t>
            </a:r>
            <a:r>
              <a:rPr lang="en-US" baseline="0" dirty="0" smtClean="0"/>
              <a:t> The sample locations were chosen based on SSURGO soil boundaries, EOFs and EM surveys. Our goal was to select sample locations from a range of values from each map. Samples were placed in a cooler in the field and then stored in a freezer at the lab until they were </a:t>
            </a:r>
            <a:r>
              <a:rPr lang="en-US" baseline="0" dirty="0" err="1" smtClean="0"/>
              <a:t>analyized</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E24E658C-C215-6B42-BB03-C67F99FE4692}" type="slidenum">
              <a:rPr lang="en-US" smtClean="0"/>
              <a:t>29</a:t>
            </a:fld>
            <a:endParaRPr lang="en-US"/>
          </a:p>
        </p:txBody>
      </p:sp>
    </p:spTree>
    <p:extLst>
      <p:ext uri="{BB962C8B-B14F-4D97-AF65-F5344CB8AC3E}">
        <p14:creationId xmlns:p14="http://schemas.microsoft.com/office/powerpoint/2010/main" val="633514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used a Decagon HYPROP to create water retention curves</a:t>
            </a:r>
            <a:r>
              <a:rPr lang="en-US" baseline="0" dirty="0" smtClean="0"/>
              <a:t> to approximate field capacity for our soil samples.</a:t>
            </a:r>
          </a:p>
          <a:p>
            <a:pPr marL="228600" indent="-228600">
              <a:buAutoNum type="arabicParenR"/>
            </a:pPr>
            <a:r>
              <a:rPr lang="en-US" baseline="0" dirty="0" smtClean="0"/>
              <a:t>Wet sample to saturation</a:t>
            </a:r>
          </a:p>
          <a:p>
            <a:pPr marL="228600" indent="-228600">
              <a:buAutoNum type="arabicParenR"/>
            </a:pPr>
            <a:r>
              <a:rPr lang="en-US" baseline="0" dirty="0" smtClean="0"/>
              <a:t>Remove air from DI water in </a:t>
            </a:r>
            <a:r>
              <a:rPr lang="en-US" baseline="0" dirty="0" err="1" smtClean="0"/>
              <a:t>tensiometer</a:t>
            </a:r>
            <a:endParaRPr lang="en-US" baseline="0" dirty="0" smtClean="0"/>
          </a:p>
          <a:p>
            <a:pPr marL="228600" indent="-228600">
              <a:buAutoNum type="arabicParenR"/>
            </a:pPr>
            <a:r>
              <a:rPr lang="en-US" baseline="0" dirty="0" smtClean="0"/>
              <a:t>Insert </a:t>
            </a:r>
            <a:r>
              <a:rPr lang="en-US" baseline="0" dirty="0" err="1" smtClean="0"/>
              <a:t>tensiometer</a:t>
            </a:r>
            <a:r>
              <a:rPr lang="en-US" baseline="0" dirty="0" smtClean="0"/>
              <a:t> in soil core and record mass change and change in tension as soil dries</a:t>
            </a:r>
          </a:p>
          <a:p>
            <a:pPr marL="228600" indent="-228600">
              <a:buAutoNum type="arabicParenR"/>
            </a:pPr>
            <a:r>
              <a:rPr lang="en-US" baseline="0" dirty="0" smtClean="0"/>
              <a:t>Estimate Field Capacity at -6 </a:t>
            </a:r>
            <a:r>
              <a:rPr lang="en-US" baseline="0" dirty="0" err="1" smtClean="0"/>
              <a:t>kPa</a:t>
            </a:r>
            <a:r>
              <a:rPr lang="en-US" baseline="0" dirty="0" smtClean="0"/>
              <a:t> and -33kPa</a:t>
            </a:r>
            <a:endParaRPr lang="en-US" dirty="0"/>
          </a:p>
        </p:txBody>
      </p:sp>
      <p:sp>
        <p:nvSpPr>
          <p:cNvPr id="4" name="Slide Number Placeholder 3"/>
          <p:cNvSpPr>
            <a:spLocks noGrp="1"/>
          </p:cNvSpPr>
          <p:nvPr>
            <p:ph type="sldNum" sz="quarter" idx="10"/>
          </p:nvPr>
        </p:nvSpPr>
        <p:spPr/>
        <p:txBody>
          <a:bodyPr/>
          <a:lstStyle/>
          <a:p>
            <a:fld id="{E24E658C-C215-6B42-BB03-C67F99FE4692}" type="slidenum">
              <a:rPr lang="en-US" smtClean="0"/>
              <a:t>30</a:t>
            </a:fld>
            <a:endParaRPr lang="en-US"/>
          </a:p>
        </p:txBody>
      </p:sp>
    </p:spTree>
    <p:extLst>
      <p:ext uri="{BB962C8B-B14F-4D97-AF65-F5344CB8AC3E}">
        <p14:creationId xmlns:p14="http://schemas.microsoft.com/office/powerpoint/2010/main" val="1904386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an example of one</a:t>
            </a:r>
            <a:r>
              <a:rPr lang="en-US" baseline="0" dirty="0" smtClean="0"/>
              <a:t> of the soil water retention curves created using the decagon HYPROP software. After I stopped running the sample, I oven dried it and weighed it to calculate it’s bulk density and porosity. Since the sample started at saturation, we assumed the water content at the start of the experiment was equal to porosity. We fit our data using the van </a:t>
            </a:r>
            <a:r>
              <a:rPr lang="en-US" baseline="0" dirty="0" err="1" smtClean="0"/>
              <a:t>Genuchten</a:t>
            </a:r>
            <a:r>
              <a:rPr lang="en-US" baseline="0" dirty="0" smtClean="0"/>
              <a:t> model. Field capacity water content estimates were calculated at 6kPa and 33kPa. </a:t>
            </a:r>
            <a:endParaRPr lang="en-US" dirty="0" smtClean="0"/>
          </a:p>
          <a:p>
            <a:endParaRPr lang="en-US" dirty="0"/>
          </a:p>
        </p:txBody>
      </p:sp>
      <p:sp>
        <p:nvSpPr>
          <p:cNvPr id="4" name="Slide Number Placeholder 3"/>
          <p:cNvSpPr>
            <a:spLocks noGrp="1"/>
          </p:cNvSpPr>
          <p:nvPr>
            <p:ph type="sldNum" sz="quarter" idx="10"/>
          </p:nvPr>
        </p:nvSpPr>
        <p:spPr/>
        <p:txBody>
          <a:bodyPr/>
          <a:lstStyle/>
          <a:p>
            <a:fld id="{E24E658C-C215-6B42-BB03-C67F99FE4692}" type="slidenum">
              <a:rPr lang="en-US" smtClean="0"/>
              <a:t>31</a:t>
            </a:fld>
            <a:endParaRPr lang="en-US"/>
          </a:p>
        </p:txBody>
      </p:sp>
    </p:spTree>
    <p:extLst>
      <p:ext uri="{BB962C8B-B14F-4D97-AF65-F5344CB8AC3E}">
        <p14:creationId xmlns:p14="http://schemas.microsoft.com/office/powerpoint/2010/main" val="2076808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binned mean</a:t>
            </a:r>
            <a:r>
              <a:rPr lang="en-US" baseline="0" dirty="0" smtClean="0"/>
              <a:t> values could be used for zone averaged irrigation management. P-value</a:t>
            </a:r>
            <a:endParaRPr lang="en-US" dirty="0"/>
          </a:p>
        </p:txBody>
      </p:sp>
      <p:sp>
        <p:nvSpPr>
          <p:cNvPr id="4" name="Slide Number Placeholder 3"/>
          <p:cNvSpPr>
            <a:spLocks noGrp="1"/>
          </p:cNvSpPr>
          <p:nvPr>
            <p:ph type="sldNum" sz="quarter" idx="10"/>
          </p:nvPr>
        </p:nvSpPr>
        <p:spPr/>
        <p:txBody>
          <a:bodyPr/>
          <a:lstStyle/>
          <a:p>
            <a:fld id="{E24E658C-C215-6B42-BB03-C67F99FE4692}" type="slidenum">
              <a:rPr lang="en-US" smtClean="0"/>
              <a:t>32</a:t>
            </a:fld>
            <a:endParaRPr lang="en-US"/>
          </a:p>
        </p:txBody>
      </p:sp>
    </p:spTree>
    <p:extLst>
      <p:ext uri="{BB962C8B-B14F-4D97-AF65-F5344CB8AC3E}">
        <p14:creationId xmlns:p14="http://schemas.microsoft.com/office/powerpoint/2010/main" val="446389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new field capacity product I created for our field site.</a:t>
            </a:r>
            <a:r>
              <a:rPr lang="en-US" baseline="0" dirty="0" smtClean="0"/>
              <a:t> This product can be used to make prescription irrigation maps for the field that better characterize the soil spatial heterogeneity within the field. </a:t>
            </a:r>
          </a:p>
          <a:p>
            <a:r>
              <a:rPr lang="en-US" baseline="0" dirty="0" smtClean="0"/>
              <a:t>Wetness Index! SSURGO with FC values</a:t>
            </a:r>
            <a:endParaRPr lang="en-US" dirty="0"/>
          </a:p>
        </p:txBody>
      </p:sp>
      <p:sp>
        <p:nvSpPr>
          <p:cNvPr id="4" name="Slide Number Placeholder 3"/>
          <p:cNvSpPr>
            <a:spLocks noGrp="1"/>
          </p:cNvSpPr>
          <p:nvPr>
            <p:ph type="sldNum" sz="quarter" idx="10"/>
          </p:nvPr>
        </p:nvSpPr>
        <p:spPr/>
        <p:txBody>
          <a:bodyPr/>
          <a:lstStyle/>
          <a:p>
            <a:fld id="{E24E658C-C215-6B42-BB03-C67F99FE4692}" type="slidenum">
              <a:rPr lang="en-US" smtClean="0"/>
              <a:t>33</a:t>
            </a:fld>
            <a:endParaRPr lang="en-US"/>
          </a:p>
        </p:txBody>
      </p:sp>
    </p:spTree>
    <p:extLst>
      <p:ext uri="{BB962C8B-B14F-4D97-AF65-F5344CB8AC3E}">
        <p14:creationId xmlns:p14="http://schemas.microsoft.com/office/powerpoint/2010/main" val="1083267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new field capacity product I created for our field site.</a:t>
            </a:r>
            <a:r>
              <a:rPr lang="en-US" baseline="0" dirty="0" smtClean="0"/>
              <a:t> This product can be used to make prescription irrigation maps for the field that better characterize the soil spatial heterogeneity within the field. </a:t>
            </a:r>
          </a:p>
          <a:p>
            <a:r>
              <a:rPr lang="en-US" baseline="0" dirty="0" smtClean="0"/>
              <a:t>Wetness Index! SSURGO with FC values</a:t>
            </a:r>
            <a:endParaRPr lang="en-US" dirty="0"/>
          </a:p>
        </p:txBody>
      </p:sp>
      <p:sp>
        <p:nvSpPr>
          <p:cNvPr id="4" name="Slide Number Placeholder 3"/>
          <p:cNvSpPr>
            <a:spLocks noGrp="1"/>
          </p:cNvSpPr>
          <p:nvPr>
            <p:ph type="sldNum" sz="quarter" idx="10"/>
          </p:nvPr>
        </p:nvSpPr>
        <p:spPr/>
        <p:txBody>
          <a:bodyPr/>
          <a:lstStyle/>
          <a:p>
            <a:fld id="{E24E658C-C215-6B42-BB03-C67F99FE4692}" type="slidenum">
              <a:rPr lang="en-US" smtClean="0"/>
              <a:t>34</a:t>
            </a:fld>
            <a:endParaRPr lang="en-US"/>
          </a:p>
        </p:txBody>
      </p:sp>
    </p:spTree>
    <p:extLst>
      <p:ext uri="{BB962C8B-B14F-4D97-AF65-F5344CB8AC3E}">
        <p14:creationId xmlns:p14="http://schemas.microsoft.com/office/powerpoint/2010/main" val="1001280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11EF6DB-3D18-514E-82A9-B90AD28A1FDE}" type="slidenum">
              <a:rPr lang="en-US" altLang="en-US"/>
              <a:pPr/>
              <a:t>‹#›</a:t>
            </a:fld>
            <a:endParaRPr lang="en-US" altLang="en-US"/>
          </a:p>
        </p:txBody>
      </p:sp>
    </p:spTree>
    <p:extLst>
      <p:ext uri="{BB962C8B-B14F-4D97-AF65-F5344CB8AC3E}">
        <p14:creationId xmlns:p14="http://schemas.microsoft.com/office/powerpoint/2010/main" val="2060071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61425CE-4575-8B41-8B4F-DBD24BF0F08E}" type="slidenum">
              <a:rPr lang="en-US" altLang="en-US"/>
              <a:pPr/>
              <a:t>‹#›</a:t>
            </a:fld>
            <a:endParaRPr lang="en-US" altLang="en-US"/>
          </a:p>
        </p:txBody>
      </p:sp>
    </p:spTree>
    <p:extLst>
      <p:ext uri="{BB962C8B-B14F-4D97-AF65-F5344CB8AC3E}">
        <p14:creationId xmlns:p14="http://schemas.microsoft.com/office/powerpoint/2010/main" val="1721590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737858D-67A1-9941-A137-B36DD39AD6F7}" type="slidenum">
              <a:rPr lang="en-US" altLang="en-US"/>
              <a:pPr/>
              <a:t>‹#›</a:t>
            </a:fld>
            <a:endParaRPr lang="en-US" altLang="en-US"/>
          </a:p>
        </p:txBody>
      </p:sp>
    </p:spTree>
    <p:extLst>
      <p:ext uri="{BB962C8B-B14F-4D97-AF65-F5344CB8AC3E}">
        <p14:creationId xmlns:p14="http://schemas.microsoft.com/office/powerpoint/2010/main" val="1728357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7" name="Content Placeholder 26"/>
          <p:cNvSpPr>
            <a:spLocks noGrp="1"/>
          </p:cNvSpPr>
          <p:nvPr>
            <p:ph idx="1"/>
          </p:nvPr>
        </p:nvSpPr>
        <p:spPr>
          <a:effectLst/>
        </p:spPr>
        <p:txBody>
          <a:bodyPr/>
          <a:lstStyle>
            <a:lvl1pPr>
              <a:defRPr sz="1747">
                <a:solidFill>
                  <a:schemeClr val="tx1">
                    <a:lumMod val="75000"/>
                    <a:lumOff val="25000"/>
                  </a:schemeClr>
                </a:solidFill>
                <a:effectLst/>
                <a:latin typeface="Arial" pitchFamily="34" charset="0"/>
                <a:cs typeface="Arial" pitchFamily="34" charset="0"/>
              </a:defRPr>
            </a:lvl1pPr>
            <a:lvl2pPr>
              <a:defRPr sz="1456">
                <a:solidFill>
                  <a:schemeClr val="tx1">
                    <a:lumMod val="75000"/>
                    <a:lumOff val="25000"/>
                  </a:schemeClr>
                </a:solidFill>
                <a:effectLst/>
                <a:latin typeface="Arial" pitchFamily="34" charset="0"/>
                <a:cs typeface="Arial" pitchFamily="34" charset="0"/>
              </a:defRPr>
            </a:lvl2pPr>
            <a:lvl3pPr>
              <a:defRPr sz="1456">
                <a:solidFill>
                  <a:schemeClr val="tx1">
                    <a:lumMod val="75000"/>
                    <a:lumOff val="25000"/>
                  </a:schemeClr>
                </a:solidFill>
                <a:effectLst/>
                <a:latin typeface="Arial" pitchFamily="34" charset="0"/>
                <a:cs typeface="Arial" pitchFamily="34" charset="0"/>
              </a:defRPr>
            </a:lvl3pPr>
            <a:lvl4pPr>
              <a:defRPr>
                <a:solidFill>
                  <a:schemeClr val="tx1">
                    <a:lumMod val="75000"/>
                    <a:lumOff val="25000"/>
                  </a:schemeClr>
                </a:solidFill>
                <a:effectLst/>
                <a:latin typeface="Arial" pitchFamily="34" charset="0"/>
                <a:cs typeface="Arial" pitchFamily="34" charset="0"/>
              </a:defRPr>
            </a:lvl4pPr>
            <a:lvl5pPr>
              <a:defRPr>
                <a:solidFill>
                  <a:schemeClr val="tx1">
                    <a:lumMod val="75000"/>
                    <a:lumOff val="25000"/>
                  </a:schemeClr>
                </a:solidFill>
                <a:effectLst/>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24"/>
          <p:cNvSpPr>
            <a:spLocks noGrp="1"/>
          </p:cNvSpPr>
          <p:nvPr>
            <p:ph type="dt" sz="half" idx="10"/>
          </p:nvPr>
        </p:nvSpPr>
        <p:spPr>
          <a:xfrm>
            <a:off x="6477000" y="76202"/>
            <a:ext cx="2514600" cy="288925"/>
          </a:xfrm>
          <a:prstGeom prst="rect">
            <a:avLst/>
          </a:prstGeom>
        </p:spPr>
        <p:txBody>
          <a:bodyPr/>
          <a:lstStyle>
            <a:lvl1pPr>
              <a:defRPr/>
            </a:lvl1pPr>
          </a:lstStyle>
          <a:p>
            <a:pPr>
              <a:defRPr/>
            </a:pPr>
            <a:fld id="{8F26EC56-6F12-4914-8527-11C8B828B39D}" type="datetimeFigureOut">
              <a:rPr lang="en-US">
                <a:solidFill>
                  <a:srgbClr val="53548A">
                    <a:shade val="75000"/>
                  </a:srgbClr>
                </a:solidFill>
              </a:rPr>
              <a:pPr>
                <a:defRPr/>
              </a:pPr>
              <a:t>6/2/2017</a:t>
            </a:fld>
            <a:endParaRPr lang="en-US">
              <a:solidFill>
                <a:srgbClr val="53548A">
                  <a:shade val="75000"/>
                </a:srgbClr>
              </a:solidFill>
            </a:endParaRPr>
          </a:p>
        </p:txBody>
      </p:sp>
      <p:sp>
        <p:nvSpPr>
          <p:cNvPr id="5" name="Footer Placeholder 18"/>
          <p:cNvSpPr>
            <a:spLocks noGrp="1"/>
          </p:cNvSpPr>
          <p:nvPr>
            <p:ph type="ftr" sz="quarter" idx="11"/>
          </p:nvPr>
        </p:nvSpPr>
        <p:spPr>
          <a:xfrm>
            <a:off x="3581400" y="76202"/>
            <a:ext cx="2895600" cy="288925"/>
          </a:xfrm>
          <a:prstGeom prst="rect">
            <a:avLst/>
          </a:prstGeom>
        </p:spPr>
        <p:txBody>
          <a:bodyPr/>
          <a:lstStyle>
            <a:lvl1pPr>
              <a:defRPr/>
            </a:lvl1pPr>
          </a:lstStyle>
          <a:p>
            <a:pPr>
              <a:defRPr/>
            </a:pPr>
            <a:endParaRPr lang="en-US">
              <a:solidFill>
                <a:srgbClr val="53548A">
                  <a:shade val="75000"/>
                </a:srgbClr>
              </a:solidFill>
            </a:endParaRPr>
          </a:p>
        </p:txBody>
      </p:sp>
      <p:sp>
        <p:nvSpPr>
          <p:cNvPr id="6" name="Slide Number Placeholder 15"/>
          <p:cNvSpPr>
            <a:spLocks noGrp="1"/>
          </p:cNvSpPr>
          <p:nvPr>
            <p:ph type="sldNum" sz="quarter" idx="12"/>
          </p:nvPr>
        </p:nvSpPr>
        <p:spPr>
          <a:xfrm>
            <a:off x="8229601" y="6473825"/>
            <a:ext cx="758825" cy="247650"/>
          </a:xfrm>
        </p:spPr>
        <p:txBody>
          <a:bodyPr/>
          <a:lstStyle>
            <a:lvl1pPr>
              <a:defRPr/>
            </a:lvl1pPr>
          </a:lstStyle>
          <a:p>
            <a:pPr>
              <a:defRPr/>
            </a:pPr>
            <a:fld id="{9E0DD37C-1A72-4BB9-B386-9BCF1D8DDD23}" type="slidenum">
              <a:rPr lang="en-US">
                <a:solidFill>
                  <a:srgbClr val="53548A">
                    <a:shade val="75000"/>
                  </a:srgbClr>
                </a:solidFill>
              </a:rPr>
              <a:pPr>
                <a:defRPr/>
              </a:pPr>
              <a:t>‹#›</a:t>
            </a:fld>
            <a:endParaRPr lang="en-US">
              <a:solidFill>
                <a:srgbClr val="53548A">
                  <a:shade val="75000"/>
                </a:srgbClr>
              </a:solidFill>
            </a:endParaRPr>
          </a:p>
        </p:txBody>
      </p:sp>
      <p:sp>
        <p:nvSpPr>
          <p:cNvPr id="7" name="Title Placeholder 9"/>
          <p:cNvSpPr>
            <a:spLocks noGrp="1"/>
          </p:cNvSpPr>
          <p:nvPr>
            <p:ph type="title"/>
          </p:nvPr>
        </p:nvSpPr>
        <p:spPr>
          <a:xfrm>
            <a:off x="296165" y="294469"/>
            <a:ext cx="8686800" cy="890993"/>
          </a:xfrm>
          <a:prstGeom prst="rect">
            <a:avLst/>
          </a:prstGeom>
        </p:spPr>
        <p:txBody>
          <a:bodyPr vert="horz" anchor="b">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7442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CD4A07B-A596-1349-B7C5-2239F6D4CD59}" type="slidenum">
              <a:rPr lang="en-US" altLang="en-US"/>
              <a:pPr/>
              <a:t>‹#›</a:t>
            </a:fld>
            <a:endParaRPr lang="en-US" altLang="en-US"/>
          </a:p>
        </p:txBody>
      </p:sp>
    </p:spTree>
    <p:extLst>
      <p:ext uri="{BB962C8B-B14F-4D97-AF65-F5344CB8AC3E}">
        <p14:creationId xmlns:p14="http://schemas.microsoft.com/office/powerpoint/2010/main" val="1887351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70923C-BEF2-FB43-8797-5E2B6A787CC5}" type="slidenum">
              <a:rPr lang="en-US" altLang="en-US"/>
              <a:pPr/>
              <a:t>‹#›</a:t>
            </a:fld>
            <a:endParaRPr lang="en-US" altLang="en-US"/>
          </a:p>
        </p:txBody>
      </p:sp>
    </p:spTree>
    <p:extLst>
      <p:ext uri="{BB962C8B-B14F-4D97-AF65-F5344CB8AC3E}">
        <p14:creationId xmlns:p14="http://schemas.microsoft.com/office/powerpoint/2010/main" val="242769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D99E83B-5386-A649-9C74-A6BA3B5323B5}" type="slidenum">
              <a:rPr lang="en-US" altLang="en-US"/>
              <a:pPr/>
              <a:t>‹#›</a:t>
            </a:fld>
            <a:endParaRPr lang="en-US" altLang="en-US"/>
          </a:p>
        </p:txBody>
      </p:sp>
    </p:spTree>
    <p:extLst>
      <p:ext uri="{BB962C8B-B14F-4D97-AF65-F5344CB8AC3E}">
        <p14:creationId xmlns:p14="http://schemas.microsoft.com/office/powerpoint/2010/main" val="9788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AE3CE8E-F880-C94A-BCA1-B35A0AAFE5AD}" type="slidenum">
              <a:rPr lang="en-US" altLang="en-US"/>
              <a:pPr/>
              <a:t>‹#›</a:t>
            </a:fld>
            <a:endParaRPr lang="en-US" altLang="en-US"/>
          </a:p>
        </p:txBody>
      </p:sp>
    </p:spTree>
    <p:extLst>
      <p:ext uri="{BB962C8B-B14F-4D97-AF65-F5344CB8AC3E}">
        <p14:creationId xmlns:p14="http://schemas.microsoft.com/office/powerpoint/2010/main" val="1303553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52AA9B0-C271-A842-A377-B53CBCEA92B6}" type="slidenum">
              <a:rPr lang="en-US" altLang="en-US"/>
              <a:pPr/>
              <a:t>‹#›</a:t>
            </a:fld>
            <a:endParaRPr lang="en-US" altLang="en-US"/>
          </a:p>
        </p:txBody>
      </p:sp>
    </p:spTree>
    <p:extLst>
      <p:ext uri="{BB962C8B-B14F-4D97-AF65-F5344CB8AC3E}">
        <p14:creationId xmlns:p14="http://schemas.microsoft.com/office/powerpoint/2010/main" val="201810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2DCDA16-1763-7544-9C76-28994DEB50AD}" type="slidenum">
              <a:rPr lang="en-US" altLang="en-US"/>
              <a:pPr/>
              <a:t>‹#›</a:t>
            </a:fld>
            <a:endParaRPr lang="en-US" altLang="en-US"/>
          </a:p>
        </p:txBody>
      </p:sp>
    </p:spTree>
    <p:extLst>
      <p:ext uri="{BB962C8B-B14F-4D97-AF65-F5344CB8AC3E}">
        <p14:creationId xmlns:p14="http://schemas.microsoft.com/office/powerpoint/2010/main" val="951235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6F9AE8B-7ABE-224C-BB41-DAC72B5F2F98}" type="slidenum">
              <a:rPr lang="en-US" altLang="en-US"/>
              <a:pPr/>
              <a:t>‹#›</a:t>
            </a:fld>
            <a:endParaRPr lang="en-US" altLang="en-US"/>
          </a:p>
        </p:txBody>
      </p:sp>
    </p:spTree>
    <p:extLst>
      <p:ext uri="{BB962C8B-B14F-4D97-AF65-F5344CB8AC3E}">
        <p14:creationId xmlns:p14="http://schemas.microsoft.com/office/powerpoint/2010/main" val="1541805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47A1D1E-C41E-4B48-8457-069EA689E3CA}" type="slidenum">
              <a:rPr lang="en-US" altLang="en-US"/>
              <a:pPr/>
              <a:t>‹#›</a:t>
            </a:fld>
            <a:endParaRPr lang="en-US" altLang="en-US"/>
          </a:p>
        </p:txBody>
      </p:sp>
    </p:spTree>
    <p:extLst>
      <p:ext uri="{BB962C8B-B14F-4D97-AF65-F5344CB8AC3E}">
        <p14:creationId xmlns:p14="http://schemas.microsoft.com/office/powerpoint/2010/main" val="1585000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FBE3EA6-8175-1B4C-9E2B-2AC75536698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26.ti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image" Target="../media/image31.tif"/><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tif"/><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3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6.emf"/><Relationship Id="rId4" Type="http://schemas.openxmlformats.org/officeDocument/2006/relationships/image" Target="../media/image55.emf"/></Relationships>
</file>

<file path=ppt/slides/_rels/slide3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NULL"/><Relationship Id="rId5" Type="http://schemas.openxmlformats.org/officeDocument/2006/relationships/image" Target="../media/image3.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92812" y="54636"/>
            <a:ext cx="3151188"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1"/>
          <p:cNvSpPr>
            <a:spLocks noGrp="1"/>
          </p:cNvSpPr>
          <p:nvPr>
            <p:ph type="ctrTitle"/>
          </p:nvPr>
        </p:nvSpPr>
        <p:spPr>
          <a:xfrm>
            <a:off x="0" y="1828800"/>
            <a:ext cx="9144000" cy="1613561"/>
          </a:xfrm>
        </p:spPr>
        <p:txBody>
          <a:bodyPr/>
          <a:lstStyle/>
          <a:p>
            <a:r>
              <a:rPr lang="en-US" altLang="en-US" sz="3200" b="1" dirty="0" smtClean="0"/>
              <a:t>Soil property estimation using a cosmic-ray neutron rover?</a:t>
            </a:r>
            <a:endParaRPr lang="en-US" altLang="en-US" sz="3200" b="1" dirty="0"/>
          </a:p>
        </p:txBody>
      </p:sp>
      <p:sp>
        <p:nvSpPr>
          <p:cNvPr id="14340" name="Subtitle 2"/>
          <p:cNvSpPr>
            <a:spLocks noGrp="1"/>
          </p:cNvSpPr>
          <p:nvPr>
            <p:ph type="subTitle" idx="1"/>
          </p:nvPr>
        </p:nvSpPr>
        <p:spPr>
          <a:xfrm>
            <a:off x="1621" y="3810000"/>
            <a:ext cx="9144000" cy="982663"/>
          </a:xfrm>
        </p:spPr>
        <p:txBody>
          <a:bodyPr/>
          <a:lstStyle/>
          <a:p>
            <a:r>
              <a:rPr lang="en-US" altLang="en-US" sz="2600" b="1" dirty="0" smtClean="0">
                <a:solidFill>
                  <a:srgbClr val="FF0000"/>
                </a:solidFill>
              </a:rPr>
              <a:t>Trenton Franz</a:t>
            </a:r>
          </a:p>
          <a:p>
            <a:endParaRPr lang="en-US" altLang="en-US" sz="2600" b="1" dirty="0" smtClean="0">
              <a:solidFill>
                <a:srgbClr val="FF0000"/>
              </a:solidFill>
            </a:endParaRPr>
          </a:p>
          <a:p>
            <a:r>
              <a:rPr lang="en-US" altLang="en-US" sz="2000" b="1" dirty="0" smtClean="0">
                <a:solidFill>
                  <a:srgbClr val="FF0000"/>
                </a:solidFill>
              </a:rPr>
              <a:t>Acknowledgements: </a:t>
            </a:r>
          </a:p>
          <a:p>
            <a:r>
              <a:rPr lang="en-US" altLang="en-US" sz="2000" b="1" dirty="0" smtClean="0">
                <a:solidFill>
                  <a:srgbClr val="FF0000"/>
                </a:solidFill>
              </a:rPr>
              <a:t>Justin Gibson (PhD), </a:t>
            </a:r>
            <a:r>
              <a:rPr lang="en-US" altLang="en-US" sz="2000" b="1" dirty="0" err="1" smtClean="0">
                <a:solidFill>
                  <a:srgbClr val="FF0000"/>
                </a:solidFill>
              </a:rPr>
              <a:t>Catie</a:t>
            </a:r>
            <a:r>
              <a:rPr lang="en-US" altLang="en-US" sz="2000" b="1" dirty="0" smtClean="0">
                <a:solidFill>
                  <a:srgbClr val="FF0000"/>
                </a:solidFill>
              </a:rPr>
              <a:t> </a:t>
            </a:r>
            <a:r>
              <a:rPr lang="en-US" altLang="en-US" sz="2000" b="1" dirty="0" err="1" smtClean="0">
                <a:solidFill>
                  <a:srgbClr val="FF0000"/>
                </a:solidFill>
              </a:rPr>
              <a:t>Finkenbiner</a:t>
            </a:r>
            <a:r>
              <a:rPr lang="en-US" altLang="en-US" sz="2000" b="1" dirty="0" smtClean="0">
                <a:solidFill>
                  <a:srgbClr val="FF0000"/>
                </a:solidFill>
              </a:rPr>
              <a:t> (MS), William Avery (MS), Matt Russell (Undergrad), </a:t>
            </a:r>
            <a:r>
              <a:rPr lang="en-US" altLang="en-US" sz="2000" b="1" dirty="0" err="1" smtClean="0">
                <a:solidFill>
                  <a:srgbClr val="FF0000"/>
                </a:solidFill>
              </a:rPr>
              <a:t>Tiejun</a:t>
            </a:r>
            <a:r>
              <a:rPr lang="en-US" altLang="en-US" sz="2000" b="1" dirty="0" smtClean="0">
                <a:solidFill>
                  <a:srgbClr val="FF0000"/>
                </a:solidFill>
              </a:rPr>
              <a:t> Wang (Research Scientist)</a:t>
            </a:r>
            <a:endParaRPr lang="en-US" altLang="en-US" sz="2000" b="1" dirty="0">
              <a:solidFill>
                <a:srgbClr val="FF0000"/>
              </a:solidFill>
            </a:endParaRPr>
          </a:p>
        </p:txBody>
      </p:sp>
      <p:sp>
        <p:nvSpPr>
          <p:cNvPr id="14341" name="TextBox 4"/>
          <p:cNvSpPr txBox="1">
            <a:spLocks noChangeArrowheads="1"/>
          </p:cNvSpPr>
          <p:nvPr/>
        </p:nvSpPr>
        <p:spPr bwMode="auto">
          <a:xfrm>
            <a:off x="19455" y="6096000"/>
            <a:ext cx="9144000" cy="461665"/>
          </a:xfrm>
          <a:prstGeom prst="rect">
            <a:avLst/>
          </a:prstGeom>
          <a:solidFill>
            <a:srgbClr val="FFFFFF">
              <a:alpha val="3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dirty="0" smtClean="0">
                <a:solidFill>
                  <a:srgbClr val="000000"/>
                </a:solidFill>
              </a:rPr>
              <a:t>May 24</a:t>
            </a:r>
            <a:r>
              <a:rPr lang="en-US" altLang="en-US" baseline="30000" dirty="0" smtClean="0">
                <a:solidFill>
                  <a:srgbClr val="000000"/>
                </a:solidFill>
              </a:rPr>
              <a:t>th</a:t>
            </a:r>
            <a:r>
              <a:rPr lang="en-US" altLang="en-US" dirty="0" smtClean="0">
                <a:solidFill>
                  <a:srgbClr val="000000"/>
                </a:solidFill>
              </a:rPr>
              <a:t>, 2017</a:t>
            </a:r>
            <a:endParaRPr lang="en-US" altLang="en-US" dirty="0">
              <a:solidFill>
                <a:srgbClr val="000000"/>
              </a:solidFill>
            </a:endParaRPr>
          </a:p>
        </p:txBody>
      </p:sp>
      <p:pic>
        <p:nvPicPr>
          <p:cNvPr id="14342"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200" y="304800"/>
            <a:ext cx="277495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0275" y="1331913"/>
            <a:ext cx="4983163" cy="441325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82058" tIns="41029" rIns="82058" bIns="41029" anchor="ctr"/>
          <a:lstStyle/>
          <a:p>
            <a:pPr algn="ctr">
              <a:defRPr/>
            </a:pPr>
            <a:endParaRPr lang="en-US"/>
          </a:p>
        </p:txBody>
      </p:sp>
      <p:sp>
        <p:nvSpPr>
          <p:cNvPr id="33794" name="TextBox 2"/>
          <p:cNvSpPr txBox="1">
            <a:spLocks noChangeArrowheads="1"/>
          </p:cNvSpPr>
          <p:nvPr/>
        </p:nvSpPr>
        <p:spPr bwMode="auto">
          <a:xfrm>
            <a:off x="1976438" y="5942013"/>
            <a:ext cx="7048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 m</a:t>
            </a:r>
          </a:p>
        </p:txBody>
      </p:sp>
      <p:sp>
        <p:nvSpPr>
          <p:cNvPr id="33795" name="TextBox 6"/>
          <p:cNvSpPr txBox="1">
            <a:spLocks noChangeArrowheads="1"/>
          </p:cNvSpPr>
          <p:nvPr/>
        </p:nvSpPr>
        <p:spPr bwMode="auto">
          <a:xfrm>
            <a:off x="3238500" y="5962650"/>
            <a:ext cx="13477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100 m</a:t>
            </a:r>
          </a:p>
        </p:txBody>
      </p:sp>
      <p:sp>
        <p:nvSpPr>
          <p:cNvPr id="33796" name="TextBox 7"/>
          <p:cNvSpPr txBox="1">
            <a:spLocks noChangeArrowheads="1"/>
          </p:cNvSpPr>
          <p:nvPr/>
        </p:nvSpPr>
        <p:spPr bwMode="auto">
          <a:xfrm>
            <a:off x="4764088" y="5976938"/>
            <a:ext cx="13477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10 km</a:t>
            </a:r>
          </a:p>
        </p:txBody>
      </p:sp>
      <p:sp>
        <p:nvSpPr>
          <p:cNvPr id="33797" name="TextBox 8"/>
          <p:cNvSpPr txBox="1">
            <a:spLocks noChangeArrowheads="1"/>
          </p:cNvSpPr>
          <p:nvPr/>
        </p:nvSpPr>
        <p:spPr bwMode="auto">
          <a:xfrm>
            <a:off x="6042025" y="5969000"/>
            <a:ext cx="12334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1000 km</a:t>
            </a:r>
          </a:p>
        </p:txBody>
      </p:sp>
      <p:sp>
        <p:nvSpPr>
          <p:cNvPr id="33798" name="TextBox 9"/>
          <p:cNvSpPr txBox="1">
            <a:spLocks noChangeArrowheads="1"/>
          </p:cNvSpPr>
          <p:nvPr/>
        </p:nvSpPr>
        <p:spPr bwMode="auto">
          <a:xfrm>
            <a:off x="796925" y="4525963"/>
            <a:ext cx="10858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 minute</a:t>
            </a:r>
          </a:p>
        </p:txBody>
      </p:sp>
      <p:sp>
        <p:nvSpPr>
          <p:cNvPr id="33799" name="TextBox 10"/>
          <p:cNvSpPr txBox="1">
            <a:spLocks noChangeArrowheads="1"/>
          </p:cNvSpPr>
          <p:nvPr/>
        </p:nvSpPr>
        <p:spPr bwMode="auto">
          <a:xfrm>
            <a:off x="796925" y="3759200"/>
            <a:ext cx="9683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 hour</a:t>
            </a:r>
          </a:p>
        </p:txBody>
      </p:sp>
      <p:sp>
        <p:nvSpPr>
          <p:cNvPr id="33800" name="TextBox 11"/>
          <p:cNvSpPr txBox="1">
            <a:spLocks noChangeArrowheads="1"/>
          </p:cNvSpPr>
          <p:nvPr/>
        </p:nvSpPr>
        <p:spPr bwMode="auto">
          <a:xfrm>
            <a:off x="795338" y="3081338"/>
            <a:ext cx="96996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 day</a:t>
            </a:r>
          </a:p>
        </p:txBody>
      </p:sp>
      <p:sp>
        <p:nvSpPr>
          <p:cNvPr id="33801" name="TextBox 12"/>
          <p:cNvSpPr txBox="1">
            <a:spLocks noChangeArrowheads="1"/>
          </p:cNvSpPr>
          <p:nvPr/>
        </p:nvSpPr>
        <p:spPr bwMode="auto">
          <a:xfrm>
            <a:off x="795338" y="2328863"/>
            <a:ext cx="110331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 month</a:t>
            </a:r>
          </a:p>
        </p:txBody>
      </p:sp>
      <p:sp>
        <p:nvSpPr>
          <p:cNvPr id="33802" name="TextBox 13"/>
          <p:cNvSpPr txBox="1">
            <a:spLocks noChangeArrowheads="1"/>
          </p:cNvSpPr>
          <p:nvPr/>
        </p:nvSpPr>
        <p:spPr bwMode="auto">
          <a:xfrm>
            <a:off x="793750" y="1590675"/>
            <a:ext cx="110331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 year</a:t>
            </a:r>
          </a:p>
        </p:txBody>
      </p:sp>
      <p:sp>
        <p:nvSpPr>
          <p:cNvPr id="4" name="Rectangle 3"/>
          <p:cNvSpPr/>
          <p:nvPr/>
        </p:nvSpPr>
        <p:spPr>
          <a:xfrm>
            <a:off x="2200275" y="1474788"/>
            <a:ext cx="295275" cy="3459162"/>
          </a:xfrm>
          <a:prstGeom prst="rect">
            <a:avLst/>
          </a:prstGeom>
          <a:noFill/>
          <a:ln w="28575" cmpd="sng">
            <a:solidFill>
              <a:srgbClr val="7F7F7F"/>
            </a:solidFill>
          </a:ln>
        </p:spPr>
        <p:style>
          <a:lnRef idx="1">
            <a:schemeClr val="accent1"/>
          </a:lnRef>
          <a:fillRef idx="3">
            <a:schemeClr val="accent1"/>
          </a:fillRef>
          <a:effectRef idx="2">
            <a:schemeClr val="accent1"/>
          </a:effectRef>
          <a:fontRef idx="minor">
            <a:schemeClr val="lt1"/>
          </a:fontRef>
        </p:style>
        <p:txBody>
          <a:bodyPr lIns="82058" tIns="41029" rIns="82058" bIns="41029" anchor="ctr"/>
          <a:lstStyle/>
          <a:p>
            <a:pPr algn="ctr">
              <a:defRPr/>
            </a:pPr>
            <a:endParaRPr lang="en-US"/>
          </a:p>
        </p:txBody>
      </p:sp>
      <p:sp>
        <p:nvSpPr>
          <p:cNvPr id="17" name="Rectangle 16"/>
          <p:cNvSpPr/>
          <p:nvPr/>
        </p:nvSpPr>
        <p:spPr>
          <a:xfrm>
            <a:off x="4540250" y="1471613"/>
            <a:ext cx="2643188" cy="1574800"/>
          </a:xfrm>
          <a:prstGeom prst="rect">
            <a:avLst/>
          </a:prstGeom>
          <a:noFill/>
          <a:ln w="28575" cmpd="sng">
            <a:solidFill>
              <a:srgbClr val="7F7F7F"/>
            </a:solidFill>
          </a:ln>
        </p:spPr>
        <p:style>
          <a:lnRef idx="1">
            <a:schemeClr val="accent1"/>
          </a:lnRef>
          <a:fillRef idx="3">
            <a:schemeClr val="accent1"/>
          </a:fillRef>
          <a:effectRef idx="2">
            <a:schemeClr val="accent1"/>
          </a:effectRef>
          <a:fontRef idx="minor">
            <a:schemeClr val="lt1"/>
          </a:fontRef>
        </p:style>
        <p:txBody>
          <a:bodyPr lIns="82058" tIns="41029" rIns="82058" bIns="41029" anchor="ctr"/>
          <a:lstStyle/>
          <a:p>
            <a:pPr algn="ctr">
              <a:defRPr/>
            </a:pPr>
            <a:endParaRPr lang="en-US"/>
          </a:p>
        </p:txBody>
      </p:sp>
      <p:sp>
        <p:nvSpPr>
          <p:cNvPr id="18" name="Rectangle 17"/>
          <p:cNvSpPr/>
          <p:nvPr/>
        </p:nvSpPr>
        <p:spPr>
          <a:xfrm>
            <a:off x="3516313" y="1471613"/>
            <a:ext cx="3673475" cy="1800225"/>
          </a:xfrm>
          <a:prstGeom prst="rect">
            <a:avLst/>
          </a:prstGeom>
          <a:noFill/>
          <a:ln w="28575" cmpd="sng">
            <a:solidFill>
              <a:srgbClr val="7F7F7F"/>
            </a:solidFill>
          </a:ln>
        </p:spPr>
        <p:style>
          <a:lnRef idx="1">
            <a:schemeClr val="accent1"/>
          </a:lnRef>
          <a:fillRef idx="3">
            <a:schemeClr val="accent1"/>
          </a:fillRef>
          <a:effectRef idx="2">
            <a:schemeClr val="accent1"/>
          </a:effectRef>
          <a:fontRef idx="minor">
            <a:schemeClr val="lt1"/>
          </a:fontRef>
        </p:style>
        <p:txBody>
          <a:bodyPr lIns="82058" tIns="41029" rIns="82058" bIns="41029" anchor="ctr"/>
          <a:lstStyle/>
          <a:p>
            <a:pPr algn="ctr">
              <a:defRPr/>
            </a:pPr>
            <a:endParaRPr lang="en-US"/>
          </a:p>
        </p:txBody>
      </p:sp>
      <p:cxnSp>
        <p:nvCxnSpPr>
          <p:cNvPr id="41" name="Straight Connector 40"/>
          <p:cNvCxnSpPr/>
          <p:nvPr/>
        </p:nvCxnSpPr>
        <p:spPr>
          <a:xfrm flipH="1">
            <a:off x="3967163" y="2909888"/>
            <a:ext cx="1928812" cy="1941512"/>
          </a:xfrm>
          <a:prstGeom prst="line">
            <a:avLst/>
          </a:prstGeom>
          <a:ln w="28575" cmpd="sng">
            <a:solidFill>
              <a:srgbClr val="0CB02C"/>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727450" y="4840288"/>
            <a:ext cx="265113" cy="0"/>
          </a:xfrm>
          <a:prstGeom prst="line">
            <a:avLst/>
          </a:prstGeom>
          <a:ln w="28575" cmpd="sng">
            <a:solidFill>
              <a:srgbClr val="0CB02C"/>
            </a:solidFill>
          </a:ln>
        </p:spPr>
        <p:style>
          <a:lnRef idx="2">
            <a:schemeClr val="accent1"/>
          </a:lnRef>
          <a:fillRef idx="0">
            <a:schemeClr val="accent1"/>
          </a:fillRef>
          <a:effectRef idx="1">
            <a:schemeClr val="accent1"/>
          </a:effectRef>
          <a:fontRef idx="minor">
            <a:schemeClr val="tx1"/>
          </a:fontRef>
        </p:style>
      </p:cxnSp>
      <p:sp>
        <p:nvSpPr>
          <p:cNvPr id="33808" name="TextBox 6"/>
          <p:cNvSpPr txBox="1">
            <a:spLocks noChangeArrowheads="1"/>
          </p:cNvSpPr>
          <p:nvPr/>
        </p:nvSpPr>
        <p:spPr bwMode="auto">
          <a:xfrm>
            <a:off x="0" y="6586538"/>
            <a:ext cx="329723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12" tIns="41005" rIns="82012" bIns="41005">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300">
                <a:latin typeface="Times New Roman" charset="0"/>
              </a:rPr>
              <a:t>Adapted from Robinson (2008)</a:t>
            </a:r>
          </a:p>
        </p:txBody>
      </p:sp>
      <p:sp>
        <p:nvSpPr>
          <p:cNvPr id="33809" name="TextBox 52"/>
          <p:cNvSpPr txBox="1">
            <a:spLocks noChangeArrowheads="1"/>
          </p:cNvSpPr>
          <p:nvPr/>
        </p:nvSpPr>
        <p:spPr bwMode="auto">
          <a:xfrm>
            <a:off x="1333500" y="709613"/>
            <a:ext cx="23463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a:solidFill>
                  <a:srgbClr val="A6A6A6"/>
                </a:solidFill>
              </a:rPr>
              <a:t>TDR Sensor Array</a:t>
            </a:r>
          </a:p>
        </p:txBody>
      </p:sp>
      <p:sp>
        <p:nvSpPr>
          <p:cNvPr id="33810" name="TextBox 53"/>
          <p:cNvSpPr txBox="1">
            <a:spLocks noChangeArrowheads="1"/>
          </p:cNvSpPr>
          <p:nvPr/>
        </p:nvSpPr>
        <p:spPr bwMode="auto">
          <a:xfrm>
            <a:off x="5043488" y="814388"/>
            <a:ext cx="2922587"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a:solidFill>
                  <a:srgbClr val="A6A6A6"/>
                </a:solidFill>
              </a:rPr>
              <a:t>Satellite Remote Sensing</a:t>
            </a:r>
          </a:p>
        </p:txBody>
      </p:sp>
      <p:sp>
        <p:nvSpPr>
          <p:cNvPr id="33811" name="TextBox 54"/>
          <p:cNvSpPr txBox="1">
            <a:spLocks noChangeArrowheads="1"/>
          </p:cNvSpPr>
          <p:nvPr/>
        </p:nvSpPr>
        <p:spPr bwMode="auto">
          <a:xfrm>
            <a:off x="4686300" y="3603625"/>
            <a:ext cx="29210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a:solidFill>
                  <a:srgbClr val="A6A6A6"/>
                </a:solidFill>
              </a:rPr>
              <a:t>Airborne Remote Sensing</a:t>
            </a:r>
          </a:p>
        </p:txBody>
      </p:sp>
      <p:sp>
        <p:nvSpPr>
          <p:cNvPr id="33812" name="TextBox 55"/>
          <p:cNvSpPr txBox="1">
            <a:spLocks noChangeArrowheads="1"/>
          </p:cNvSpPr>
          <p:nvPr/>
        </p:nvSpPr>
        <p:spPr bwMode="auto">
          <a:xfrm>
            <a:off x="4251325" y="4414838"/>
            <a:ext cx="292100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a:solidFill>
                  <a:srgbClr val="0CB02C"/>
                </a:solidFill>
              </a:rPr>
              <a:t>Cosmic-ray Probe and Rover</a:t>
            </a:r>
          </a:p>
        </p:txBody>
      </p:sp>
      <p:sp>
        <p:nvSpPr>
          <p:cNvPr id="33813" name="TextBox 56"/>
          <p:cNvSpPr txBox="1">
            <a:spLocks noChangeArrowheads="1"/>
          </p:cNvSpPr>
          <p:nvPr/>
        </p:nvSpPr>
        <p:spPr bwMode="auto">
          <a:xfrm>
            <a:off x="2686050" y="1000125"/>
            <a:ext cx="20177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a:t>Mobile TDR &amp; EM</a:t>
            </a:r>
          </a:p>
        </p:txBody>
      </p:sp>
      <p:cxnSp>
        <p:nvCxnSpPr>
          <p:cNvPr id="60" name="Straight Connector 59"/>
          <p:cNvCxnSpPr/>
          <p:nvPr/>
        </p:nvCxnSpPr>
        <p:spPr>
          <a:xfrm>
            <a:off x="3663950" y="5610225"/>
            <a:ext cx="0" cy="13493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205413" y="5610225"/>
            <a:ext cx="0" cy="13335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6591300" y="5616575"/>
            <a:ext cx="0" cy="13493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flipV="1">
            <a:off x="2182813" y="4735513"/>
            <a:ext cx="165100" cy="317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flipV="1">
            <a:off x="2190750" y="3944938"/>
            <a:ext cx="163513" cy="317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flipV="1">
            <a:off x="2197100" y="3275013"/>
            <a:ext cx="163513" cy="1587"/>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2189163" y="2478088"/>
            <a:ext cx="165100" cy="1587"/>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2181225" y="1755775"/>
            <a:ext cx="165100" cy="158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2641600" y="1465263"/>
            <a:ext cx="1790700" cy="2016125"/>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lIns="82058" tIns="41029" rIns="82058" bIns="41029" anchor="ctr"/>
          <a:lstStyle/>
          <a:p>
            <a:pPr algn="ctr">
              <a:defRPr/>
            </a:pPr>
            <a:endParaRPr lang="en-US"/>
          </a:p>
        </p:txBody>
      </p:sp>
      <p:cxnSp>
        <p:nvCxnSpPr>
          <p:cNvPr id="39" name="Straight Connector 38"/>
          <p:cNvCxnSpPr/>
          <p:nvPr/>
        </p:nvCxnSpPr>
        <p:spPr>
          <a:xfrm>
            <a:off x="3070225" y="1463675"/>
            <a:ext cx="2787650" cy="3175"/>
          </a:xfrm>
          <a:prstGeom prst="line">
            <a:avLst/>
          </a:prstGeom>
          <a:ln w="28575" cmpd="sng">
            <a:solidFill>
              <a:srgbClr val="0CB02C"/>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070225" y="3821113"/>
            <a:ext cx="679450" cy="1020762"/>
          </a:xfrm>
          <a:prstGeom prst="line">
            <a:avLst/>
          </a:prstGeom>
          <a:ln w="28575" cmpd="sng">
            <a:solidFill>
              <a:srgbClr val="0CB02C"/>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873750" y="1458913"/>
            <a:ext cx="22225" cy="1450975"/>
          </a:xfrm>
          <a:prstGeom prst="line">
            <a:avLst/>
          </a:prstGeom>
          <a:ln w="28575" cmpd="sng">
            <a:solidFill>
              <a:srgbClr val="0CB02C"/>
            </a:solidFill>
          </a:ln>
        </p:spPr>
        <p:style>
          <a:lnRef idx="2">
            <a:schemeClr val="accent1"/>
          </a:lnRef>
          <a:fillRef idx="0">
            <a:schemeClr val="accent1"/>
          </a:fillRef>
          <a:effectRef idx="1">
            <a:schemeClr val="accent1"/>
          </a:effectRef>
          <a:fontRef idx="minor">
            <a:schemeClr val="tx1"/>
          </a:fontRef>
        </p:style>
      </p:cxnSp>
      <p:sp>
        <p:nvSpPr>
          <p:cNvPr id="33826" name="Slide Number Placeholder 3"/>
          <p:cNvSpPr>
            <a:spLocks noGrp="1"/>
          </p:cNvSpPr>
          <p:nvPr>
            <p:ph type="sldNum" sz="quarter" idx="12"/>
          </p:nvPr>
        </p:nvSpPr>
        <p:spPr>
          <a:xfrm>
            <a:off x="8709025" y="6534150"/>
            <a:ext cx="4349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9" rIns="91418" bIns="45709"/>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fld id="{7E8F2C3E-EC25-5D4A-B5A6-15B5351FBB72}" type="slidenum">
              <a:rPr lang="en-US" altLang="en-US" sz="1400"/>
              <a:pPr algn="l" eaLnBrk="1" hangingPunct="1"/>
              <a:t>10</a:t>
            </a:fld>
            <a:endParaRPr lang="en-US" altLang="en-US" sz="1400"/>
          </a:p>
        </p:txBody>
      </p:sp>
      <p:cxnSp>
        <p:nvCxnSpPr>
          <p:cNvPr id="45" name="Straight Connector 44"/>
          <p:cNvCxnSpPr/>
          <p:nvPr/>
        </p:nvCxnSpPr>
        <p:spPr>
          <a:xfrm flipH="1">
            <a:off x="3078163" y="1463675"/>
            <a:ext cx="7937" cy="2352675"/>
          </a:xfrm>
          <a:prstGeom prst="line">
            <a:avLst/>
          </a:prstGeom>
          <a:ln w="28575" cmpd="sng">
            <a:solidFill>
              <a:srgbClr val="0CB02C"/>
            </a:solidFill>
          </a:ln>
        </p:spPr>
        <p:style>
          <a:lnRef idx="2">
            <a:schemeClr val="accent1"/>
          </a:lnRef>
          <a:fillRef idx="0">
            <a:schemeClr val="accent1"/>
          </a:fillRef>
          <a:effectRef idx="1">
            <a:schemeClr val="accent1"/>
          </a:effectRef>
          <a:fontRef idx="minor">
            <a:schemeClr val="tx1"/>
          </a:fontRef>
        </p:style>
      </p:cxnSp>
      <p:sp>
        <p:nvSpPr>
          <p:cNvPr id="46" name="TextBox 2"/>
          <p:cNvSpPr txBox="1">
            <a:spLocks noChangeArrowheads="1"/>
          </p:cNvSpPr>
          <p:nvPr/>
        </p:nvSpPr>
        <p:spPr bwMode="auto">
          <a:xfrm>
            <a:off x="1411288" y="0"/>
            <a:ext cx="6394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200" dirty="0" smtClean="0">
                <a:solidFill>
                  <a:srgbClr val="000000"/>
                </a:solidFill>
                <a:latin typeface="+mn-lt"/>
                <a:cs typeface="Comic Sans MS" charset="0"/>
              </a:rPr>
              <a:t>Measurement tools are limiting</a:t>
            </a:r>
          </a:p>
        </p:txBody>
      </p:sp>
    </p:spTree>
    <p:extLst>
      <p:ext uri="{BB962C8B-B14F-4D97-AF65-F5344CB8AC3E}">
        <p14:creationId xmlns:p14="http://schemas.microsoft.com/office/powerpoint/2010/main" val="20670344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
          <p:cNvSpPr txBox="1">
            <a:spLocks noChangeArrowheads="1"/>
          </p:cNvSpPr>
          <p:nvPr/>
        </p:nvSpPr>
        <p:spPr bwMode="auto">
          <a:xfrm>
            <a:off x="972383" y="1"/>
            <a:ext cx="7153916" cy="57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44" tIns="44921" rIns="89844" bIns="4492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177" dirty="0">
                <a:latin typeface="+mn-lt"/>
                <a:cs typeface="Comic Sans MS" charset="0"/>
              </a:rPr>
              <a:t>Weather Forecasting</a:t>
            </a:r>
          </a:p>
        </p:txBody>
      </p:sp>
      <p:sp>
        <p:nvSpPr>
          <p:cNvPr id="27651" name="Slide Number Placeholder 3"/>
          <p:cNvSpPr>
            <a:spLocks noGrp="1"/>
          </p:cNvSpPr>
          <p:nvPr>
            <p:ph type="sldNum" sz="quarter" idx="12"/>
          </p:nvPr>
        </p:nvSpPr>
        <p:spPr>
          <a:xfrm>
            <a:off x="8587909" y="6534431"/>
            <a:ext cx="421621" cy="3235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530">
                <a:solidFill>
                  <a:schemeClr val="tx1"/>
                </a:solidFill>
                <a:latin typeface="Arial" charset="0"/>
                <a:ea typeface="ＭＳ Ｐゴシック" charset="0"/>
                <a:cs typeface="ＭＳ Ｐゴシック" charset="0"/>
              </a:defRPr>
            </a:lvl1pPr>
            <a:lvl2pPr marL="655579" indent="-252146" eaLnBrk="0" hangingPunct="0">
              <a:defRPr sz="3530">
                <a:solidFill>
                  <a:schemeClr val="tx1"/>
                </a:solidFill>
                <a:latin typeface="Arial" charset="0"/>
                <a:ea typeface="ＭＳ Ｐゴシック" charset="0"/>
              </a:defRPr>
            </a:lvl2pPr>
            <a:lvl3pPr marL="1008583" indent="-201717" eaLnBrk="0" hangingPunct="0">
              <a:defRPr sz="3530">
                <a:solidFill>
                  <a:schemeClr val="tx1"/>
                </a:solidFill>
                <a:latin typeface="Arial" charset="0"/>
                <a:ea typeface="ＭＳ Ｐゴシック" charset="0"/>
              </a:defRPr>
            </a:lvl3pPr>
            <a:lvl4pPr marL="1412016" indent="-201717" eaLnBrk="0" hangingPunct="0">
              <a:defRPr sz="3530">
                <a:solidFill>
                  <a:schemeClr val="tx1"/>
                </a:solidFill>
                <a:latin typeface="Arial" charset="0"/>
                <a:ea typeface="ＭＳ Ｐゴシック" charset="0"/>
              </a:defRPr>
            </a:lvl4pPr>
            <a:lvl5pPr marL="1815450" indent="-201717" eaLnBrk="0" hangingPunct="0">
              <a:defRPr sz="3530">
                <a:solidFill>
                  <a:schemeClr val="tx1"/>
                </a:solidFill>
                <a:latin typeface="Arial" charset="0"/>
                <a:ea typeface="ＭＳ Ｐゴシック" charset="0"/>
              </a:defRPr>
            </a:lvl5pPr>
            <a:lvl6pPr marL="2218883" indent="-201717" eaLnBrk="0" fontAlgn="base" hangingPunct="0">
              <a:spcBef>
                <a:spcPct val="0"/>
              </a:spcBef>
              <a:spcAft>
                <a:spcPct val="0"/>
              </a:spcAft>
              <a:defRPr sz="3530">
                <a:solidFill>
                  <a:schemeClr val="tx1"/>
                </a:solidFill>
                <a:latin typeface="Arial" charset="0"/>
                <a:ea typeface="ＭＳ Ｐゴシック" charset="0"/>
              </a:defRPr>
            </a:lvl6pPr>
            <a:lvl7pPr marL="2622316" indent="-201717" eaLnBrk="0" fontAlgn="base" hangingPunct="0">
              <a:spcBef>
                <a:spcPct val="0"/>
              </a:spcBef>
              <a:spcAft>
                <a:spcPct val="0"/>
              </a:spcAft>
              <a:defRPr sz="3530">
                <a:solidFill>
                  <a:schemeClr val="tx1"/>
                </a:solidFill>
                <a:latin typeface="Arial" charset="0"/>
                <a:ea typeface="ＭＳ Ｐゴシック" charset="0"/>
              </a:defRPr>
            </a:lvl7pPr>
            <a:lvl8pPr marL="3025750" indent="-201717" eaLnBrk="0" fontAlgn="base" hangingPunct="0">
              <a:spcBef>
                <a:spcPct val="0"/>
              </a:spcBef>
              <a:spcAft>
                <a:spcPct val="0"/>
              </a:spcAft>
              <a:defRPr sz="3530">
                <a:solidFill>
                  <a:schemeClr val="tx1"/>
                </a:solidFill>
                <a:latin typeface="Arial" charset="0"/>
                <a:ea typeface="ＭＳ Ｐゴシック" charset="0"/>
              </a:defRPr>
            </a:lvl8pPr>
            <a:lvl9pPr marL="3429183" indent="-201717" eaLnBrk="0" fontAlgn="base" hangingPunct="0">
              <a:spcBef>
                <a:spcPct val="0"/>
              </a:spcBef>
              <a:spcAft>
                <a:spcPct val="0"/>
              </a:spcAft>
              <a:defRPr sz="3530">
                <a:solidFill>
                  <a:schemeClr val="tx1"/>
                </a:solidFill>
                <a:latin typeface="Arial" charset="0"/>
                <a:ea typeface="ＭＳ Ｐゴシック" charset="0"/>
              </a:defRPr>
            </a:lvl9pPr>
          </a:lstStyle>
          <a:p>
            <a:pPr algn="l" eaLnBrk="1" hangingPunct="1"/>
            <a:fld id="{51B97B7D-A056-5142-B5E0-70CA29319D4D}" type="slidenum">
              <a:rPr lang="en-US" sz="1412"/>
              <a:pPr algn="l" eaLnBrk="1" hangingPunct="1"/>
              <a:t>11</a:t>
            </a:fld>
            <a:endParaRPr lang="en-US" sz="1412"/>
          </a:p>
        </p:txBody>
      </p:sp>
      <p:sp>
        <p:nvSpPr>
          <p:cNvPr id="5" name="Rectangle 2"/>
          <p:cNvSpPr>
            <a:spLocks noChangeArrowheads="1"/>
          </p:cNvSpPr>
          <p:nvPr/>
        </p:nvSpPr>
        <p:spPr bwMode="auto">
          <a:xfrm>
            <a:off x="784412" y="762060"/>
            <a:ext cx="163004" cy="358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80682" tIns="40341" rIns="80682" bIns="40341"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4469" y="5544180"/>
            <a:ext cx="3746944" cy="131382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8454" y="641070"/>
            <a:ext cx="6757346" cy="4815246"/>
          </a:xfrm>
          <a:prstGeom prst="rect">
            <a:avLst/>
          </a:prstGeom>
        </p:spPr>
      </p:pic>
    </p:spTree>
    <p:extLst>
      <p:ext uri="{BB962C8B-B14F-4D97-AF65-F5344CB8AC3E}">
        <p14:creationId xmlns:p14="http://schemas.microsoft.com/office/powerpoint/2010/main" val="826140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
          <p:cNvSpPr txBox="1">
            <a:spLocks noChangeArrowheads="1"/>
          </p:cNvSpPr>
          <p:nvPr/>
        </p:nvSpPr>
        <p:spPr bwMode="auto">
          <a:xfrm>
            <a:off x="972383" y="1"/>
            <a:ext cx="7153916" cy="57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44" tIns="44921" rIns="89844" bIns="4492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177" dirty="0">
                <a:latin typeface="+mn-lt"/>
                <a:cs typeface="Comic Sans MS" charset="0"/>
              </a:rPr>
              <a:t>Uncertainty Analysis</a:t>
            </a:r>
          </a:p>
        </p:txBody>
      </p:sp>
      <p:sp>
        <p:nvSpPr>
          <p:cNvPr id="27651" name="Slide Number Placeholder 3"/>
          <p:cNvSpPr>
            <a:spLocks noGrp="1"/>
          </p:cNvSpPr>
          <p:nvPr>
            <p:ph type="sldNum" sz="quarter" idx="12"/>
          </p:nvPr>
        </p:nvSpPr>
        <p:spPr>
          <a:xfrm>
            <a:off x="8587909" y="6534431"/>
            <a:ext cx="421621" cy="3235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530">
                <a:solidFill>
                  <a:schemeClr val="tx1"/>
                </a:solidFill>
                <a:latin typeface="Arial" charset="0"/>
                <a:ea typeface="ＭＳ Ｐゴシック" charset="0"/>
                <a:cs typeface="ＭＳ Ｐゴシック" charset="0"/>
              </a:defRPr>
            </a:lvl1pPr>
            <a:lvl2pPr marL="655579" indent="-252146" eaLnBrk="0" hangingPunct="0">
              <a:defRPr sz="3530">
                <a:solidFill>
                  <a:schemeClr val="tx1"/>
                </a:solidFill>
                <a:latin typeface="Arial" charset="0"/>
                <a:ea typeface="ＭＳ Ｐゴシック" charset="0"/>
              </a:defRPr>
            </a:lvl2pPr>
            <a:lvl3pPr marL="1008583" indent="-201717" eaLnBrk="0" hangingPunct="0">
              <a:defRPr sz="3530">
                <a:solidFill>
                  <a:schemeClr val="tx1"/>
                </a:solidFill>
                <a:latin typeface="Arial" charset="0"/>
                <a:ea typeface="ＭＳ Ｐゴシック" charset="0"/>
              </a:defRPr>
            </a:lvl3pPr>
            <a:lvl4pPr marL="1412016" indent="-201717" eaLnBrk="0" hangingPunct="0">
              <a:defRPr sz="3530">
                <a:solidFill>
                  <a:schemeClr val="tx1"/>
                </a:solidFill>
                <a:latin typeface="Arial" charset="0"/>
                <a:ea typeface="ＭＳ Ｐゴシック" charset="0"/>
              </a:defRPr>
            </a:lvl4pPr>
            <a:lvl5pPr marL="1815450" indent="-201717" eaLnBrk="0" hangingPunct="0">
              <a:defRPr sz="3530">
                <a:solidFill>
                  <a:schemeClr val="tx1"/>
                </a:solidFill>
                <a:latin typeface="Arial" charset="0"/>
                <a:ea typeface="ＭＳ Ｐゴシック" charset="0"/>
              </a:defRPr>
            </a:lvl5pPr>
            <a:lvl6pPr marL="2218883" indent="-201717" eaLnBrk="0" fontAlgn="base" hangingPunct="0">
              <a:spcBef>
                <a:spcPct val="0"/>
              </a:spcBef>
              <a:spcAft>
                <a:spcPct val="0"/>
              </a:spcAft>
              <a:defRPr sz="3530">
                <a:solidFill>
                  <a:schemeClr val="tx1"/>
                </a:solidFill>
                <a:latin typeface="Arial" charset="0"/>
                <a:ea typeface="ＭＳ Ｐゴシック" charset="0"/>
              </a:defRPr>
            </a:lvl6pPr>
            <a:lvl7pPr marL="2622316" indent="-201717" eaLnBrk="0" fontAlgn="base" hangingPunct="0">
              <a:spcBef>
                <a:spcPct val="0"/>
              </a:spcBef>
              <a:spcAft>
                <a:spcPct val="0"/>
              </a:spcAft>
              <a:defRPr sz="3530">
                <a:solidFill>
                  <a:schemeClr val="tx1"/>
                </a:solidFill>
                <a:latin typeface="Arial" charset="0"/>
                <a:ea typeface="ＭＳ Ｐゴシック" charset="0"/>
              </a:defRPr>
            </a:lvl7pPr>
            <a:lvl8pPr marL="3025750" indent="-201717" eaLnBrk="0" fontAlgn="base" hangingPunct="0">
              <a:spcBef>
                <a:spcPct val="0"/>
              </a:spcBef>
              <a:spcAft>
                <a:spcPct val="0"/>
              </a:spcAft>
              <a:defRPr sz="3530">
                <a:solidFill>
                  <a:schemeClr val="tx1"/>
                </a:solidFill>
                <a:latin typeface="Arial" charset="0"/>
                <a:ea typeface="ＭＳ Ｐゴシック" charset="0"/>
              </a:defRPr>
            </a:lvl8pPr>
            <a:lvl9pPr marL="3429183" indent="-201717" eaLnBrk="0" fontAlgn="base" hangingPunct="0">
              <a:spcBef>
                <a:spcPct val="0"/>
              </a:spcBef>
              <a:spcAft>
                <a:spcPct val="0"/>
              </a:spcAft>
              <a:defRPr sz="3530">
                <a:solidFill>
                  <a:schemeClr val="tx1"/>
                </a:solidFill>
                <a:latin typeface="Arial" charset="0"/>
                <a:ea typeface="ＭＳ Ｐゴシック" charset="0"/>
              </a:defRPr>
            </a:lvl9pPr>
          </a:lstStyle>
          <a:p>
            <a:pPr algn="l" eaLnBrk="1" hangingPunct="1"/>
            <a:fld id="{51B97B7D-A056-5142-B5E0-70CA29319D4D}" type="slidenum">
              <a:rPr lang="en-US" sz="1412"/>
              <a:pPr algn="l" eaLnBrk="1" hangingPunct="1"/>
              <a:t>12</a:t>
            </a:fld>
            <a:endParaRPr lang="en-US" sz="1412"/>
          </a:p>
        </p:txBody>
      </p:sp>
      <p:sp>
        <p:nvSpPr>
          <p:cNvPr id="5" name="Rectangle 2"/>
          <p:cNvSpPr>
            <a:spLocks noChangeArrowheads="1"/>
          </p:cNvSpPr>
          <p:nvPr/>
        </p:nvSpPr>
        <p:spPr bwMode="auto">
          <a:xfrm>
            <a:off x="784412" y="762060"/>
            <a:ext cx="163004" cy="358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80682" tIns="40341" rIns="80682" bIns="40341" numCol="1" anchor="ctr" anchorCtr="0" compatLnSpc="1">
            <a:prstTxWarp prst="textNoShape">
              <a:avLst/>
            </a:prstTxWarp>
            <a:spAutoFit/>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6294" y="1879048"/>
            <a:ext cx="3647077" cy="387330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55882" y="703076"/>
            <a:ext cx="2913529" cy="6154924"/>
          </a:xfrm>
          <a:prstGeom prst="rect">
            <a:avLst/>
          </a:prstGeom>
        </p:spPr>
      </p:pic>
    </p:spTree>
    <p:extLst>
      <p:ext uri="{BB962C8B-B14F-4D97-AF65-F5344CB8AC3E}">
        <p14:creationId xmlns:p14="http://schemas.microsoft.com/office/powerpoint/2010/main" val="1461487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
          <p:cNvSpPr txBox="1">
            <a:spLocks noChangeArrowheads="1"/>
          </p:cNvSpPr>
          <p:nvPr/>
        </p:nvSpPr>
        <p:spPr bwMode="auto">
          <a:xfrm>
            <a:off x="2340630" y="30817"/>
            <a:ext cx="6668900" cy="57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44" tIns="44921" rIns="89844" bIns="4492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177" dirty="0">
                <a:solidFill>
                  <a:srgbClr val="000000"/>
                </a:solidFill>
                <a:latin typeface="+mn-lt"/>
                <a:cs typeface="Comic Sans MS" charset="0"/>
              </a:rPr>
              <a:t>Motivation</a:t>
            </a:r>
          </a:p>
        </p:txBody>
      </p:sp>
      <p:sp>
        <p:nvSpPr>
          <p:cNvPr id="24579" name="Slide Number Placeholder 3"/>
          <p:cNvSpPr>
            <a:spLocks noGrp="1"/>
          </p:cNvSpPr>
          <p:nvPr>
            <p:ph type="sldNum" sz="quarter" idx="12"/>
          </p:nvPr>
        </p:nvSpPr>
        <p:spPr>
          <a:xfrm>
            <a:off x="8587909" y="6534431"/>
            <a:ext cx="421621" cy="3235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530">
                <a:solidFill>
                  <a:schemeClr val="tx1"/>
                </a:solidFill>
                <a:latin typeface="Arial" charset="0"/>
                <a:ea typeface="ＭＳ Ｐゴシック" charset="0"/>
                <a:cs typeface="ＭＳ Ｐゴシック" charset="0"/>
              </a:defRPr>
            </a:lvl1pPr>
            <a:lvl2pPr marL="655579" indent="-252146" eaLnBrk="0" hangingPunct="0">
              <a:defRPr sz="3530">
                <a:solidFill>
                  <a:schemeClr val="tx1"/>
                </a:solidFill>
                <a:latin typeface="Arial" charset="0"/>
                <a:ea typeface="ＭＳ Ｐゴシック" charset="0"/>
              </a:defRPr>
            </a:lvl2pPr>
            <a:lvl3pPr marL="1008583" indent="-201717" eaLnBrk="0" hangingPunct="0">
              <a:defRPr sz="3530">
                <a:solidFill>
                  <a:schemeClr val="tx1"/>
                </a:solidFill>
                <a:latin typeface="Arial" charset="0"/>
                <a:ea typeface="ＭＳ Ｐゴシック" charset="0"/>
              </a:defRPr>
            </a:lvl3pPr>
            <a:lvl4pPr marL="1412016" indent="-201717" eaLnBrk="0" hangingPunct="0">
              <a:defRPr sz="3530">
                <a:solidFill>
                  <a:schemeClr val="tx1"/>
                </a:solidFill>
                <a:latin typeface="Arial" charset="0"/>
                <a:ea typeface="ＭＳ Ｐゴシック" charset="0"/>
              </a:defRPr>
            </a:lvl4pPr>
            <a:lvl5pPr marL="1815450" indent="-201717" eaLnBrk="0" hangingPunct="0">
              <a:defRPr sz="3530">
                <a:solidFill>
                  <a:schemeClr val="tx1"/>
                </a:solidFill>
                <a:latin typeface="Arial" charset="0"/>
                <a:ea typeface="ＭＳ Ｐゴシック" charset="0"/>
              </a:defRPr>
            </a:lvl5pPr>
            <a:lvl6pPr marL="2218883" indent="-201717" eaLnBrk="0" fontAlgn="base" hangingPunct="0">
              <a:spcBef>
                <a:spcPct val="0"/>
              </a:spcBef>
              <a:spcAft>
                <a:spcPct val="0"/>
              </a:spcAft>
              <a:defRPr sz="3530">
                <a:solidFill>
                  <a:schemeClr val="tx1"/>
                </a:solidFill>
                <a:latin typeface="Arial" charset="0"/>
                <a:ea typeface="ＭＳ Ｐゴシック" charset="0"/>
              </a:defRPr>
            </a:lvl6pPr>
            <a:lvl7pPr marL="2622316" indent="-201717" eaLnBrk="0" fontAlgn="base" hangingPunct="0">
              <a:spcBef>
                <a:spcPct val="0"/>
              </a:spcBef>
              <a:spcAft>
                <a:spcPct val="0"/>
              </a:spcAft>
              <a:defRPr sz="3530">
                <a:solidFill>
                  <a:schemeClr val="tx1"/>
                </a:solidFill>
                <a:latin typeface="Arial" charset="0"/>
                <a:ea typeface="ＭＳ Ｐゴシック" charset="0"/>
              </a:defRPr>
            </a:lvl7pPr>
            <a:lvl8pPr marL="3025750" indent="-201717" eaLnBrk="0" fontAlgn="base" hangingPunct="0">
              <a:spcBef>
                <a:spcPct val="0"/>
              </a:spcBef>
              <a:spcAft>
                <a:spcPct val="0"/>
              </a:spcAft>
              <a:defRPr sz="3530">
                <a:solidFill>
                  <a:schemeClr val="tx1"/>
                </a:solidFill>
                <a:latin typeface="Arial" charset="0"/>
                <a:ea typeface="ＭＳ Ｐゴシック" charset="0"/>
              </a:defRPr>
            </a:lvl8pPr>
            <a:lvl9pPr marL="3429183" indent="-201717" eaLnBrk="0" fontAlgn="base" hangingPunct="0">
              <a:spcBef>
                <a:spcPct val="0"/>
              </a:spcBef>
              <a:spcAft>
                <a:spcPct val="0"/>
              </a:spcAft>
              <a:defRPr sz="3530">
                <a:solidFill>
                  <a:schemeClr val="tx1"/>
                </a:solidFill>
                <a:latin typeface="Arial" charset="0"/>
                <a:ea typeface="ＭＳ Ｐゴシック" charset="0"/>
              </a:defRPr>
            </a:lvl9pPr>
          </a:lstStyle>
          <a:p>
            <a:pPr algn="l" eaLnBrk="1" hangingPunct="1"/>
            <a:fld id="{D24DD9B0-C3E1-8B41-9827-59C906B6B161}" type="slidenum">
              <a:rPr lang="en-US" sz="1412"/>
              <a:pPr algn="l" eaLnBrk="1" hangingPunct="1"/>
              <a:t>13</a:t>
            </a:fld>
            <a:endParaRPr lang="en-US" sz="1412"/>
          </a:p>
        </p:txBody>
      </p:sp>
      <p:pic>
        <p:nvPicPr>
          <p:cNvPr id="3" name="Picture 2"/>
          <p:cNvPicPr>
            <a:picLocks noChangeAspect="1"/>
          </p:cNvPicPr>
          <p:nvPr/>
        </p:nvPicPr>
        <p:blipFill>
          <a:blip r:embed="rId2"/>
          <a:stretch>
            <a:fillRect/>
          </a:stretch>
        </p:blipFill>
        <p:spPr>
          <a:xfrm>
            <a:off x="1594111" y="3581661"/>
            <a:ext cx="2164450" cy="2907469"/>
          </a:xfrm>
          <a:prstGeom prst="rect">
            <a:avLst/>
          </a:prstGeom>
        </p:spPr>
      </p:pic>
      <p:pic>
        <p:nvPicPr>
          <p:cNvPr id="6" name="Picture 5"/>
          <p:cNvPicPr>
            <a:picLocks noChangeAspect="1"/>
          </p:cNvPicPr>
          <p:nvPr/>
        </p:nvPicPr>
        <p:blipFill>
          <a:blip r:embed="rId3"/>
          <a:stretch>
            <a:fillRect/>
          </a:stretch>
        </p:blipFill>
        <p:spPr>
          <a:xfrm>
            <a:off x="3815793" y="1176204"/>
            <a:ext cx="1288808" cy="1305226"/>
          </a:xfrm>
          <a:prstGeom prst="rect">
            <a:avLst/>
          </a:prstGeom>
        </p:spPr>
      </p:pic>
      <p:pic>
        <p:nvPicPr>
          <p:cNvPr id="9" name="Picture 8"/>
          <p:cNvPicPr>
            <a:picLocks noChangeAspect="1"/>
          </p:cNvPicPr>
          <p:nvPr/>
        </p:nvPicPr>
        <p:blipFill>
          <a:blip r:embed="rId4"/>
          <a:stretch>
            <a:fillRect/>
          </a:stretch>
        </p:blipFill>
        <p:spPr>
          <a:xfrm>
            <a:off x="1897967" y="1038289"/>
            <a:ext cx="1716377" cy="1439804"/>
          </a:xfrm>
          <a:prstGeom prst="rect">
            <a:avLst/>
          </a:prstGeom>
        </p:spPr>
      </p:pic>
      <p:pic>
        <p:nvPicPr>
          <p:cNvPr id="11" name="Picture 10"/>
          <p:cNvPicPr>
            <a:picLocks noChangeAspect="1"/>
          </p:cNvPicPr>
          <p:nvPr/>
        </p:nvPicPr>
        <p:blipFill>
          <a:blip r:embed="rId5"/>
          <a:stretch>
            <a:fillRect/>
          </a:stretch>
        </p:blipFill>
        <p:spPr>
          <a:xfrm>
            <a:off x="364156" y="1294520"/>
            <a:ext cx="1303837" cy="979253"/>
          </a:xfrm>
          <a:prstGeom prst="rect">
            <a:avLst/>
          </a:prstGeom>
        </p:spPr>
      </p:pic>
      <p:cxnSp>
        <p:nvCxnSpPr>
          <p:cNvPr id="13" name="Straight Arrow Connector 12"/>
          <p:cNvCxnSpPr>
            <a:stCxn id="15" idx="2"/>
            <a:endCxn id="3" idx="0"/>
          </p:cNvCxnSpPr>
          <p:nvPr/>
        </p:nvCxnSpPr>
        <p:spPr>
          <a:xfrm flipH="1">
            <a:off x="2676337" y="2693438"/>
            <a:ext cx="2069" cy="88822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34471" y="925652"/>
            <a:ext cx="5087869" cy="1767786"/>
          </a:xfrm>
          <a:prstGeom prst="rect">
            <a:avLst/>
          </a:prstGeom>
          <a:no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1570489" y="3572606"/>
            <a:ext cx="2183259" cy="2941755"/>
          </a:xfrm>
          <a:prstGeom prst="rect">
            <a:avLst/>
          </a:prstGeom>
          <a:no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a:stCxn id="3" idx="3"/>
          </p:cNvCxnSpPr>
          <p:nvPr/>
        </p:nvCxnSpPr>
        <p:spPr>
          <a:xfrm flipV="1">
            <a:off x="3758561" y="5031926"/>
            <a:ext cx="886086" cy="34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8" name="Picture 5" descr="C:\Users\Owner\Old Documents Folders\Documents\Terrestrial Hydrometeorology Final Version May 1, 2011\Terrestrial Hydrometeorology_All Figures (May 2011)\Figure 24.9.tif"/>
          <p:cNvPicPr>
            <a:picLocks noChangeAspect="1" noChangeArrowheads="1"/>
          </p:cNvPicPr>
          <p:nvPr/>
        </p:nvPicPr>
        <p:blipFill>
          <a:blip r:embed="rId6" cstate="print"/>
          <a:srcRect/>
          <a:stretch>
            <a:fillRect/>
          </a:stretch>
        </p:blipFill>
        <p:spPr bwMode="auto">
          <a:xfrm>
            <a:off x="4665526" y="3464453"/>
            <a:ext cx="3709760" cy="2663137"/>
          </a:xfrm>
          <a:prstGeom prst="rect">
            <a:avLst/>
          </a:prstGeom>
          <a:noFill/>
          <a:ln w="9525">
            <a:noFill/>
            <a:miter lim="800000"/>
            <a:headEnd/>
            <a:tailEnd/>
          </a:ln>
        </p:spPr>
      </p:pic>
      <p:sp>
        <p:nvSpPr>
          <p:cNvPr id="29" name="Rectangle 28"/>
          <p:cNvSpPr/>
          <p:nvPr/>
        </p:nvSpPr>
        <p:spPr>
          <a:xfrm>
            <a:off x="4635182" y="3442605"/>
            <a:ext cx="3760984" cy="2779445"/>
          </a:xfrm>
          <a:prstGeom prst="rect">
            <a:avLst/>
          </a:prstGeom>
          <a:no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5776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
          <p:cNvSpPr txBox="1">
            <a:spLocks noChangeArrowheads="1"/>
          </p:cNvSpPr>
          <p:nvPr/>
        </p:nvSpPr>
        <p:spPr bwMode="auto">
          <a:xfrm>
            <a:off x="2340630" y="30817"/>
            <a:ext cx="6668900" cy="57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44" tIns="44921" rIns="89844" bIns="4492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177" dirty="0">
                <a:solidFill>
                  <a:srgbClr val="000000"/>
                </a:solidFill>
                <a:latin typeface="+mn-lt"/>
                <a:cs typeface="Comic Sans MS" charset="0"/>
              </a:rPr>
              <a:t>Motivation</a:t>
            </a:r>
          </a:p>
        </p:txBody>
      </p:sp>
      <p:sp>
        <p:nvSpPr>
          <p:cNvPr id="24579" name="Slide Number Placeholder 3"/>
          <p:cNvSpPr>
            <a:spLocks noGrp="1"/>
          </p:cNvSpPr>
          <p:nvPr>
            <p:ph type="sldNum" sz="quarter" idx="12"/>
          </p:nvPr>
        </p:nvSpPr>
        <p:spPr>
          <a:xfrm>
            <a:off x="8587909" y="6534431"/>
            <a:ext cx="421621" cy="3235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530">
                <a:solidFill>
                  <a:schemeClr val="tx1"/>
                </a:solidFill>
                <a:latin typeface="Arial" charset="0"/>
                <a:ea typeface="ＭＳ Ｐゴシック" charset="0"/>
                <a:cs typeface="ＭＳ Ｐゴシック" charset="0"/>
              </a:defRPr>
            </a:lvl1pPr>
            <a:lvl2pPr marL="655579" indent="-252146" eaLnBrk="0" hangingPunct="0">
              <a:defRPr sz="3530">
                <a:solidFill>
                  <a:schemeClr val="tx1"/>
                </a:solidFill>
                <a:latin typeface="Arial" charset="0"/>
                <a:ea typeface="ＭＳ Ｐゴシック" charset="0"/>
              </a:defRPr>
            </a:lvl2pPr>
            <a:lvl3pPr marL="1008583" indent="-201717" eaLnBrk="0" hangingPunct="0">
              <a:defRPr sz="3530">
                <a:solidFill>
                  <a:schemeClr val="tx1"/>
                </a:solidFill>
                <a:latin typeface="Arial" charset="0"/>
                <a:ea typeface="ＭＳ Ｐゴシック" charset="0"/>
              </a:defRPr>
            </a:lvl3pPr>
            <a:lvl4pPr marL="1412016" indent="-201717" eaLnBrk="0" hangingPunct="0">
              <a:defRPr sz="3530">
                <a:solidFill>
                  <a:schemeClr val="tx1"/>
                </a:solidFill>
                <a:latin typeface="Arial" charset="0"/>
                <a:ea typeface="ＭＳ Ｐゴシック" charset="0"/>
              </a:defRPr>
            </a:lvl4pPr>
            <a:lvl5pPr marL="1815450" indent="-201717" eaLnBrk="0" hangingPunct="0">
              <a:defRPr sz="3530">
                <a:solidFill>
                  <a:schemeClr val="tx1"/>
                </a:solidFill>
                <a:latin typeface="Arial" charset="0"/>
                <a:ea typeface="ＭＳ Ｐゴシック" charset="0"/>
              </a:defRPr>
            </a:lvl5pPr>
            <a:lvl6pPr marL="2218883" indent="-201717" eaLnBrk="0" fontAlgn="base" hangingPunct="0">
              <a:spcBef>
                <a:spcPct val="0"/>
              </a:spcBef>
              <a:spcAft>
                <a:spcPct val="0"/>
              </a:spcAft>
              <a:defRPr sz="3530">
                <a:solidFill>
                  <a:schemeClr val="tx1"/>
                </a:solidFill>
                <a:latin typeface="Arial" charset="0"/>
                <a:ea typeface="ＭＳ Ｐゴシック" charset="0"/>
              </a:defRPr>
            </a:lvl6pPr>
            <a:lvl7pPr marL="2622316" indent="-201717" eaLnBrk="0" fontAlgn="base" hangingPunct="0">
              <a:spcBef>
                <a:spcPct val="0"/>
              </a:spcBef>
              <a:spcAft>
                <a:spcPct val="0"/>
              </a:spcAft>
              <a:defRPr sz="3530">
                <a:solidFill>
                  <a:schemeClr val="tx1"/>
                </a:solidFill>
                <a:latin typeface="Arial" charset="0"/>
                <a:ea typeface="ＭＳ Ｐゴシック" charset="0"/>
              </a:defRPr>
            </a:lvl7pPr>
            <a:lvl8pPr marL="3025750" indent="-201717" eaLnBrk="0" fontAlgn="base" hangingPunct="0">
              <a:spcBef>
                <a:spcPct val="0"/>
              </a:spcBef>
              <a:spcAft>
                <a:spcPct val="0"/>
              </a:spcAft>
              <a:defRPr sz="3530">
                <a:solidFill>
                  <a:schemeClr val="tx1"/>
                </a:solidFill>
                <a:latin typeface="Arial" charset="0"/>
                <a:ea typeface="ＭＳ Ｐゴシック" charset="0"/>
              </a:defRPr>
            </a:lvl8pPr>
            <a:lvl9pPr marL="3429183" indent="-201717" eaLnBrk="0" fontAlgn="base" hangingPunct="0">
              <a:spcBef>
                <a:spcPct val="0"/>
              </a:spcBef>
              <a:spcAft>
                <a:spcPct val="0"/>
              </a:spcAft>
              <a:defRPr sz="3530">
                <a:solidFill>
                  <a:schemeClr val="tx1"/>
                </a:solidFill>
                <a:latin typeface="Arial" charset="0"/>
                <a:ea typeface="ＭＳ Ｐゴシック" charset="0"/>
              </a:defRPr>
            </a:lvl9pPr>
          </a:lstStyle>
          <a:p>
            <a:pPr algn="l" eaLnBrk="1" hangingPunct="1"/>
            <a:fld id="{D24DD9B0-C3E1-8B41-9827-59C906B6B161}" type="slidenum">
              <a:rPr lang="en-US" sz="1412"/>
              <a:pPr algn="l" eaLnBrk="1" hangingPunct="1"/>
              <a:t>14</a:t>
            </a:fld>
            <a:endParaRPr lang="en-US" sz="1412"/>
          </a:p>
        </p:txBody>
      </p:sp>
      <p:pic>
        <p:nvPicPr>
          <p:cNvPr id="3" name="Picture 2"/>
          <p:cNvPicPr>
            <a:picLocks noChangeAspect="1"/>
          </p:cNvPicPr>
          <p:nvPr/>
        </p:nvPicPr>
        <p:blipFill>
          <a:blip r:embed="rId2"/>
          <a:stretch>
            <a:fillRect/>
          </a:stretch>
        </p:blipFill>
        <p:spPr>
          <a:xfrm>
            <a:off x="1594111" y="3581661"/>
            <a:ext cx="2164450" cy="2907469"/>
          </a:xfrm>
          <a:prstGeom prst="rect">
            <a:avLst/>
          </a:prstGeom>
        </p:spPr>
      </p:pic>
      <p:pic>
        <p:nvPicPr>
          <p:cNvPr id="6" name="Picture 5"/>
          <p:cNvPicPr>
            <a:picLocks noChangeAspect="1"/>
          </p:cNvPicPr>
          <p:nvPr/>
        </p:nvPicPr>
        <p:blipFill>
          <a:blip r:embed="rId3"/>
          <a:stretch>
            <a:fillRect/>
          </a:stretch>
        </p:blipFill>
        <p:spPr>
          <a:xfrm>
            <a:off x="3815793" y="1176204"/>
            <a:ext cx="1288808" cy="1305226"/>
          </a:xfrm>
          <a:prstGeom prst="rect">
            <a:avLst/>
          </a:prstGeom>
        </p:spPr>
      </p:pic>
      <p:pic>
        <p:nvPicPr>
          <p:cNvPr id="9" name="Picture 8"/>
          <p:cNvPicPr>
            <a:picLocks noChangeAspect="1"/>
          </p:cNvPicPr>
          <p:nvPr/>
        </p:nvPicPr>
        <p:blipFill>
          <a:blip r:embed="rId4"/>
          <a:stretch>
            <a:fillRect/>
          </a:stretch>
        </p:blipFill>
        <p:spPr>
          <a:xfrm>
            <a:off x="1897967" y="1038289"/>
            <a:ext cx="1716377" cy="1439804"/>
          </a:xfrm>
          <a:prstGeom prst="rect">
            <a:avLst/>
          </a:prstGeom>
        </p:spPr>
      </p:pic>
      <p:pic>
        <p:nvPicPr>
          <p:cNvPr id="11" name="Picture 10"/>
          <p:cNvPicPr>
            <a:picLocks noChangeAspect="1"/>
          </p:cNvPicPr>
          <p:nvPr/>
        </p:nvPicPr>
        <p:blipFill>
          <a:blip r:embed="rId5"/>
          <a:stretch>
            <a:fillRect/>
          </a:stretch>
        </p:blipFill>
        <p:spPr>
          <a:xfrm>
            <a:off x="364156" y="1294520"/>
            <a:ext cx="1303837" cy="979253"/>
          </a:xfrm>
          <a:prstGeom prst="rect">
            <a:avLst/>
          </a:prstGeom>
        </p:spPr>
      </p:pic>
      <p:cxnSp>
        <p:nvCxnSpPr>
          <p:cNvPr id="13" name="Straight Arrow Connector 12"/>
          <p:cNvCxnSpPr>
            <a:stCxn id="15" idx="2"/>
            <a:endCxn id="3" idx="0"/>
          </p:cNvCxnSpPr>
          <p:nvPr/>
        </p:nvCxnSpPr>
        <p:spPr>
          <a:xfrm flipH="1">
            <a:off x="2676337" y="2693438"/>
            <a:ext cx="2069" cy="88822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34471" y="925652"/>
            <a:ext cx="5087869" cy="1767786"/>
          </a:xfrm>
          <a:prstGeom prst="rect">
            <a:avLst/>
          </a:prstGeom>
          <a:no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1570489" y="3572606"/>
            <a:ext cx="2183259" cy="2941755"/>
          </a:xfrm>
          <a:prstGeom prst="rect">
            <a:avLst/>
          </a:prstGeom>
          <a:no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a:stCxn id="3" idx="3"/>
          </p:cNvCxnSpPr>
          <p:nvPr/>
        </p:nvCxnSpPr>
        <p:spPr>
          <a:xfrm flipV="1">
            <a:off x="3758561" y="5031926"/>
            <a:ext cx="886086" cy="34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8" name="Picture 5" descr="C:\Users\Owner\Old Documents Folders\Documents\Terrestrial Hydrometeorology Final Version May 1, 2011\Terrestrial Hydrometeorology_All Figures (May 2011)\Figure 24.9.tif"/>
          <p:cNvPicPr>
            <a:picLocks noChangeAspect="1" noChangeArrowheads="1"/>
          </p:cNvPicPr>
          <p:nvPr/>
        </p:nvPicPr>
        <p:blipFill>
          <a:blip r:embed="rId6" cstate="print"/>
          <a:srcRect/>
          <a:stretch>
            <a:fillRect/>
          </a:stretch>
        </p:blipFill>
        <p:spPr bwMode="auto">
          <a:xfrm>
            <a:off x="4665526" y="3464453"/>
            <a:ext cx="3709760" cy="2663137"/>
          </a:xfrm>
          <a:prstGeom prst="rect">
            <a:avLst/>
          </a:prstGeom>
          <a:noFill/>
          <a:ln w="9525">
            <a:noFill/>
            <a:miter lim="800000"/>
            <a:headEnd/>
            <a:tailEnd/>
          </a:ln>
        </p:spPr>
      </p:pic>
      <p:sp>
        <p:nvSpPr>
          <p:cNvPr id="29" name="Rectangle 28"/>
          <p:cNvSpPr/>
          <p:nvPr/>
        </p:nvSpPr>
        <p:spPr>
          <a:xfrm>
            <a:off x="4635182" y="3442605"/>
            <a:ext cx="3760984" cy="2779445"/>
          </a:xfrm>
          <a:prstGeom prst="rect">
            <a:avLst/>
          </a:prstGeom>
          <a:no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21"/>
          <p:cNvSpPr txBox="1">
            <a:spLocks noChangeArrowheads="1"/>
          </p:cNvSpPr>
          <p:nvPr/>
        </p:nvSpPr>
        <p:spPr bwMode="auto">
          <a:xfrm>
            <a:off x="538160" y="3010758"/>
            <a:ext cx="7482160" cy="959932"/>
          </a:xfrm>
          <a:prstGeom prst="rect">
            <a:avLst/>
          </a:prstGeom>
          <a:solidFill>
            <a:schemeClr val="bg1"/>
          </a:solidFill>
          <a:ln>
            <a:noFill/>
          </a:ln>
          <a:extLst/>
        </p:spPr>
        <p:txBody>
          <a:bodyPr wrap="square" lIns="89844" tIns="44921" rIns="89844" bIns="44921">
            <a:spAutoFit/>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r>
              <a:rPr lang="en-US" sz="2824" b="1" dirty="0">
                <a:solidFill>
                  <a:srgbClr val="FF0000"/>
                </a:solidFill>
              </a:rPr>
              <a:t>Quantify flux (uncertainty + parameters) at scale consistent with models</a:t>
            </a:r>
            <a:endParaRPr lang="en-US" sz="2471" b="1" dirty="0">
              <a:solidFill>
                <a:srgbClr val="FF0000"/>
              </a:solidFill>
            </a:endParaRPr>
          </a:p>
        </p:txBody>
      </p:sp>
    </p:spTree>
    <p:extLst>
      <p:ext uri="{BB962C8B-B14F-4D97-AF65-F5344CB8AC3E}">
        <p14:creationId xmlns:p14="http://schemas.microsoft.com/office/powerpoint/2010/main" val="853954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 y="8435"/>
            <a:ext cx="9009530" cy="46166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2400" dirty="0" smtClean="0"/>
              <a:t>Study 1: Regional Soil Moisture Networks</a:t>
            </a:r>
            <a:endParaRPr lang="en-US" sz="2400" dirty="0"/>
          </a:p>
        </p:txBody>
      </p:sp>
      <p:sp>
        <p:nvSpPr>
          <p:cNvPr id="4" name="TextBox 3"/>
          <p:cNvSpPr txBox="1"/>
          <p:nvPr/>
        </p:nvSpPr>
        <p:spPr>
          <a:xfrm>
            <a:off x="76200" y="1447800"/>
            <a:ext cx="8763000" cy="2308324"/>
          </a:xfrm>
          <a:prstGeom prst="rect">
            <a:avLst/>
          </a:prstGeom>
          <a:noFill/>
        </p:spPr>
        <p:txBody>
          <a:bodyPr wrap="square" rtlCol="0">
            <a:spAutoFit/>
          </a:bodyPr>
          <a:lstStyle/>
          <a:p>
            <a:r>
              <a:rPr lang="en-US" sz="2400" dirty="0" smtClean="0"/>
              <a:t>What controls the spatial variability of regional soil moisture patterns?</a:t>
            </a:r>
          </a:p>
          <a:p>
            <a:endParaRPr lang="en-US" sz="2400" dirty="0" smtClean="0"/>
          </a:p>
          <a:p>
            <a:endParaRPr lang="en-US" sz="2400" dirty="0"/>
          </a:p>
          <a:p>
            <a:r>
              <a:rPr lang="en-US" sz="2400" dirty="0" smtClean="0"/>
              <a:t>Can we use identified environmental covariates to scale sparse regional networks?</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1269" y="5181600"/>
            <a:ext cx="7166994" cy="1428610"/>
          </a:xfrm>
          <a:prstGeom prst="rect">
            <a:avLst/>
          </a:prstGeom>
        </p:spPr>
      </p:pic>
    </p:spTree>
    <p:extLst>
      <p:ext uri="{BB962C8B-B14F-4D97-AF65-F5344CB8AC3E}">
        <p14:creationId xmlns:p14="http://schemas.microsoft.com/office/powerpoint/2010/main" val="526012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 y="8435"/>
            <a:ext cx="9009530" cy="46166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2400" dirty="0" smtClean="0"/>
              <a:t>Study 1: Regional Soil Moisture Networks</a:t>
            </a:r>
            <a:endParaRPr lang="en-US" sz="2400" dirty="0"/>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70100"/>
            <a:ext cx="2774316" cy="637042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76800" y="470100"/>
            <a:ext cx="4016859" cy="6370423"/>
          </a:xfrm>
          <a:prstGeom prst="rect">
            <a:avLst/>
          </a:prstGeom>
        </p:spPr>
      </p:pic>
      <p:cxnSp>
        <p:nvCxnSpPr>
          <p:cNvPr id="5" name="Straight Arrow Connector 4"/>
          <p:cNvCxnSpPr/>
          <p:nvPr/>
        </p:nvCxnSpPr>
        <p:spPr>
          <a:xfrm>
            <a:off x="2934735" y="990600"/>
            <a:ext cx="1942065" cy="152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2877067" y="1219200"/>
            <a:ext cx="1999733" cy="3962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7484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685EDF7-B288-48A6-A254-5798E6BBA59B}" type="slidenum">
              <a:rPr lang="en-US" smtClean="0"/>
              <a:t>17</a:t>
            </a:fld>
            <a:endParaRPr lang="en-US"/>
          </a:p>
        </p:txBody>
      </p:sp>
      <p:sp>
        <p:nvSpPr>
          <p:cNvPr id="3" name="TextBox 2"/>
          <p:cNvSpPr txBox="1"/>
          <p:nvPr/>
        </p:nvSpPr>
        <p:spPr>
          <a:xfrm>
            <a:off x="1" y="275673"/>
            <a:ext cx="9143999" cy="3242811"/>
          </a:xfrm>
          <a:prstGeom prst="rect">
            <a:avLst/>
          </a:prstGeom>
          <a:noFill/>
        </p:spPr>
        <p:txBody>
          <a:bodyPr wrap="square" rtlCol="0">
            <a:spAutoFit/>
          </a:bodyPr>
          <a:lstStyle/>
          <a:p>
            <a:r>
              <a:rPr lang="is-IS" sz="2824" dirty="0" smtClean="0"/>
              <a:t>Use </a:t>
            </a:r>
            <a:r>
              <a:rPr lang="is-IS" sz="2824" dirty="0"/>
              <a:t>EOF framework to </a:t>
            </a:r>
            <a:r>
              <a:rPr lang="is-IS" sz="2824" dirty="0" smtClean="0"/>
              <a:t>seperate spatial and temporal soil moisture anomalies</a:t>
            </a:r>
          </a:p>
          <a:p>
            <a:endParaRPr lang="is-IS" sz="2824" dirty="0"/>
          </a:p>
          <a:p>
            <a:pPr marL="952551" lvl="1" indent="-504292">
              <a:buFont typeface="Arial" charset="0"/>
              <a:buChar char="•"/>
            </a:pPr>
            <a:r>
              <a:rPr lang="is-IS" sz="2000" dirty="0" smtClean="0"/>
              <a:t>Spatial loadings map (EOFs) can be used to group sites of “like” soil moisture states</a:t>
            </a:r>
          </a:p>
          <a:p>
            <a:pPr marL="952551" lvl="1" indent="-504292">
              <a:buFont typeface="Arial" charset="0"/>
              <a:buChar char="•"/>
            </a:pPr>
            <a:r>
              <a:rPr lang="is-IS" sz="2000" dirty="0" smtClean="0"/>
              <a:t>Spatial moments of point sensors can be used to describe temporal varying component (ECs)</a:t>
            </a:r>
          </a:p>
          <a:p>
            <a:pPr marL="952551" lvl="1" indent="-504292">
              <a:buFont typeface="Arial" charset="0"/>
              <a:buChar char="•"/>
            </a:pPr>
            <a:r>
              <a:rPr lang="is-IS" sz="2000" dirty="0" smtClean="0"/>
              <a:t>Combine reduced number of spatial (EOFs) and time varying loadings (EC) to reconstruct spatial patterns across space and time</a:t>
            </a:r>
            <a:endParaRPr lang="en-US" sz="20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062298"/>
            <a:ext cx="5722419" cy="2779137"/>
          </a:xfrm>
          <a:prstGeom prst="rect">
            <a:avLst/>
          </a:prstGeom>
        </p:spPr>
      </p:pic>
      <p:sp>
        <p:nvSpPr>
          <p:cNvPr id="8" name="TextBox 7"/>
          <p:cNvSpPr txBox="1"/>
          <p:nvPr/>
        </p:nvSpPr>
        <p:spPr>
          <a:xfrm>
            <a:off x="6388532" y="5159478"/>
            <a:ext cx="2462935" cy="584775"/>
          </a:xfrm>
          <a:prstGeom prst="rect">
            <a:avLst/>
          </a:prstGeom>
          <a:noFill/>
        </p:spPr>
        <p:txBody>
          <a:bodyPr wrap="square" rtlCol="0">
            <a:spAutoFit/>
          </a:bodyPr>
          <a:lstStyle/>
          <a:p>
            <a:r>
              <a:rPr lang="en-US" sz="3200" dirty="0" smtClean="0"/>
              <a:t>V*E = L*E</a:t>
            </a:r>
            <a:endParaRPr lang="en-US" sz="3200" dirty="0"/>
          </a:p>
        </p:txBody>
      </p:sp>
    </p:spTree>
    <p:extLst>
      <p:ext uri="{BB962C8B-B14F-4D97-AF65-F5344CB8AC3E}">
        <p14:creationId xmlns:p14="http://schemas.microsoft.com/office/powerpoint/2010/main" val="1934886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8435"/>
            <a:ext cx="9137283" cy="46166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2400" dirty="0" smtClean="0"/>
              <a:t>Study 1: Spatial Component (EOF) vs. Environmental Covariates</a:t>
            </a:r>
            <a:endParaRPr lang="en-US" sz="2400" dirty="0"/>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158" y="947956"/>
            <a:ext cx="3191987" cy="1871444"/>
          </a:xfrm>
          <a:prstGeom prst="rect">
            <a:avLst/>
          </a:prstGeom>
        </p:spPr>
      </p:pic>
    </p:spTree>
    <p:extLst>
      <p:ext uri="{BB962C8B-B14F-4D97-AF65-F5344CB8AC3E}">
        <p14:creationId xmlns:p14="http://schemas.microsoft.com/office/powerpoint/2010/main" val="40485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8435"/>
            <a:ext cx="9137283" cy="46166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2400" dirty="0" smtClean="0"/>
              <a:t>Study 1: Spatial Component (EOF) vs. Environmental Covariates</a:t>
            </a:r>
            <a:endParaRPr lang="en-US" sz="2400" dirty="0"/>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158" y="947956"/>
            <a:ext cx="3191987" cy="18714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77149" y="947956"/>
            <a:ext cx="5760135" cy="272221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29000" y="3670171"/>
            <a:ext cx="5638800" cy="265427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7370" y="3352800"/>
            <a:ext cx="3195735" cy="2667000"/>
          </a:xfrm>
          <a:prstGeom prst="rect">
            <a:avLst/>
          </a:prstGeom>
        </p:spPr>
      </p:pic>
    </p:spTree>
    <p:extLst>
      <p:ext uri="{BB962C8B-B14F-4D97-AF65-F5344CB8AC3E}">
        <p14:creationId xmlns:p14="http://schemas.microsoft.com/office/powerpoint/2010/main" val="762991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
          <p:cNvSpPr>
            <a:spLocks noChangeArrowheads="1"/>
          </p:cNvSpPr>
          <p:nvPr/>
        </p:nvSpPr>
        <p:spPr bwMode="auto">
          <a:xfrm>
            <a:off x="0" y="9525"/>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3600" dirty="0" smtClean="0">
                <a:solidFill>
                  <a:srgbClr val="000000"/>
                </a:solidFill>
              </a:rPr>
              <a:t>Take home messages</a:t>
            </a:r>
            <a:endParaRPr lang="en-US" altLang="en-US" sz="3600" dirty="0">
              <a:solidFill>
                <a:srgbClr val="000000"/>
              </a:solidFill>
            </a:endParaRPr>
          </a:p>
        </p:txBody>
      </p:sp>
      <p:sp>
        <p:nvSpPr>
          <p:cNvPr id="25602" name="TextBox 1"/>
          <p:cNvSpPr txBox="1">
            <a:spLocks noChangeArrowheads="1"/>
          </p:cNvSpPr>
          <p:nvPr/>
        </p:nvSpPr>
        <p:spPr bwMode="auto">
          <a:xfrm>
            <a:off x="0" y="762000"/>
            <a:ext cx="9144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130000"/>
              </a:lnSpc>
              <a:buAutoNum type="arabicPeriod"/>
            </a:pPr>
            <a:r>
              <a:rPr lang="en-US" altLang="en-US" sz="2000" dirty="0" smtClean="0">
                <a:solidFill>
                  <a:srgbClr val="000000"/>
                </a:solidFill>
              </a:rPr>
              <a:t>Society cares about past, present and future water fluxes (i.e. recharge, runoff, evapotranspiration, irrigation)</a:t>
            </a:r>
          </a:p>
          <a:p>
            <a:pPr marL="0" indent="0" eaLnBrk="1" hangingPunct="1">
              <a:lnSpc>
                <a:spcPct val="130000"/>
              </a:lnSpc>
            </a:pPr>
            <a:endParaRPr lang="en-US" altLang="en-US" sz="2000" dirty="0" smtClean="0">
              <a:solidFill>
                <a:srgbClr val="000000"/>
              </a:solidFill>
            </a:endParaRPr>
          </a:p>
        </p:txBody>
      </p:sp>
      <p:sp>
        <p:nvSpPr>
          <p:cNvPr id="25603" name="Slide Number Placeholder 10"/>
          <p:cNvSpPr>
            <a:spLocks noGrp="1"/>
          </p:cNvSpPr>
          <p:nvPr>
            <p:ph type="sldNum" sz="quarter" idx="12"/>
          </p:nvPr>
        </p:nvSpPr>
        <p:spPr>
          <a:xfrm>
            <a:off x="8394700" y="6350000"/>
            <a:ext cx="749300" cy="50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fld id="{BD0F8F73-29AF-D347-A9C4-11E8EF742ECC}" type="slidenum">
              <a:rPr lang="en-US" altLang="en-US" sz="1400"/>
              <a:pPr algn="ctr" eaLnBrk="1" hangingPunct="1"/>
              <a:t>2</a:t>
            </a:fld>
            <a:endParaRPr lang="en-US" altLang="en-US" sz="1400" dirty="0"/>
          </a:p>
        </p:txBody>
      </p:sp>
    </p:spTree>
    <p:extLst>
      <p:ext uri="{BB962C8B-B14F-4D97-AF65-F5344CB8AC3E}">
        <p14:creationId xmlns:p14="http://schemas.microsoft.com/office/powerpoint/2010/main" val="189935260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 y="8435"/>
            <a:ext cx="9009530" cy="46166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2400" dirty="0" smtClean="0"/>
              <a:t>Study 1: Temporal Loadings (EC)</a:t>
            </a:r>
            <a:endParaRPr lang="en-US" sz="2400" dirty="0"/>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43550" y="2514600"/>
            <a:ext cx="2425700" cy="444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78909" y="2964693"/>
            <a:ext cx="4775200" cy="2413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828800"/>
            <a:ext cx="4378908" cy="3657600"/>
          </a:xfrm>
          <a:prstGeom prst="rect">
            <a:avLst/>
          </a:prstGeom>
        </p:spPr>
      </p:pic>
    </p:spTree>
    <p:extLst>
      <p:ext uri="{BB962C8B-B14F-4D97-AF65-F5344CB8AC3E}">
        <p14:creationId xmlns:p14="http://schemas.microsoft.com/office/powerpoint/2010/main" val="125792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 y="8435"/>
            <a:ext cx="9009530" cy="46166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2400" dirty="0" smtClean="0"/>
              <a:t>Study 1: Regional Soil Texture Properties</a:t>
            </a:r>
            <a:endParaRPr lang="en-US" sz="2400" dirty="0"/>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7417" y="470100"/>
            <a:ext cx="8283183" cy="6237336"/>
          </a:xfrm>
          <a:prstGeom prst="rect">
            <a:avLst/>
          </a:prstGeom>
        </p:spPr>
      </p:pic>
      <p:sp>
        <p:nvSpPr>
          <p:cNvPr id="3" name="TextBox 2"/>
          <p:cNvSpPr txBox="1"/>
          <p:nvPr/>
        </p:nvSpPr>
        <p:spPr>
          <a:xfrm>
            <a:off x="1" y="6488668"/>
            <a:ext cx="7772400" cy="369332"/>
          </a:xfrm>
          <a:prstGeom prst="rect">
            <a:avLst/>
          </a:prstGeom>
          <a:noFill/>
        </p:spPr>
        <p:txBody>
          <a:bodyPr wrap="square" rtlCol="0">
            <a:spAutoFit/>
          </a:bodyPr>
          <a:lstStyle/>
          <a:p>
            <a:r>
              <a:rPr lang="en-US" dirty="0" smtClean="0"/>
              <a:t>1 km product from </a:t>
            </a:r>
            <a:r>
              <a:rPr lang="en-US" dirty="0" err="1" smtClean="0"/>
              <a:t>Shangguan</a:t>
            </a:r>
            <a:r>
              <a:rPr lang="en-US" dirty="0" smtClean="0"/>
              <a:t> et al. 2014</a:t>
            </a:r>
            <a:endParaRPr lang="en-US" dirty="0"/>
          </a:p>
        </p:txBody>
      </p:sp>
    </p:spTree>
    <p:extLst>
      <p:ext uri="{BB962C8B-B14F-4D97-AF65-F5344CB8AC3E}">
        <p14:creationId xmlns:p14="http://schemas.microsoft.com/office/powerpoint/2010/main" val="1934998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 y="8435"/>
            <a:ext cx="9009530" cy="46166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2400" dirty="0" smtClean="0"/>
              <a:t>Study 1: Regional Soil Moisture Networks</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 y="762000"/>
            <a:ext cx="3123106" cy="4953000"/>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9604" y="685800"/>
            <a:ext cx="5874396" cy="5819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642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 y="8435"/>
            <a:ext cx="9009530" cy="46166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2400" dirty="0" smtClean="0"/>
              <a:t>Study 1: Regional Soil Moisture Networks Summary</a:t>
            </a:r>
            <a:endParaRPr lang="en-US" sz="2400" dirty="0"/>
          </a:p>
        </p:txBody>
      </p:sp>
      <p:sp>
        <p:nvSpPr>
          <p:cNvPr id="4" name="TextBox 3"/>
          <p:cNvSpPr txBox="1"/>
          <p:nvPr/>
        </p:nvSpPr>
        <p:spPr>
          <a:xfrm>
            <a:off x="228601" y="1447800"/>
            <a:ext cx="8780930" cy="4154984"/>
          </a:xfrm>
          <a:prstGeom prst="rect">
            <a:avLst/>
          </a:prstGeom>
          <a:noFill/>
        </p:spPr>
        <p:txBody>
          <a:bodyPr wrap="square" rtlCol="0">
            <a:spAutoFit/>
          </a:bodyPr>
          <a:lstStyle/>
          <a:p>
            <a:r>
              <a:rPr lang="en-US" sz="2400" dirty="0" smtClean="0"/>
              <a:t>1. EOF allows us to scale sparse regional soil moisture networks across space and time with environmental covariates</a:t>
            </a:r>
          </a:p>
          <a:p>
            <a:endParaRPr lang="en-US" sz="2400" dirty="0" smtClean="0"/>
          </a:p>
          <a:p>
            <a:endParaRPr lang="en-US" sz="2400" dirty="0"/>
          </a:p>
          <a:p>
            <a:r>
              <a:rPr lang="en-US" sz="2400" dirty="0" smtClean="0"/>
              <a:t>2. Identified EOF coefficients + network spatial moments can be used to make </a:t>
            </a:r>
            <a:r>
              <a:rPr lang="en-US" sz="2400" dirty="0" err="1" smtClean="0"/>
              <a:t>realtime</a:t>
            </a:r>
            <a:r>
              <a:rPr lang="en-US" sz="2400" dirty="0" smtClean="0"/>
              <a:t> and operational products to support data assimilation for LSMs </a:t>
            </a:r>
          </a:p>
          <a:p>
            <a:endParaRPr lang="en-US" sz="2400" dirty="0" smtClean="0"/>
          </a:p>
          <a:p>
            <a:endParaRPr lang="en-US" sz="2400" dirty="0"/>
          </a:p>
          <a:p>
            <a:r>
              <a:rPr lang="en-US" sz="2400" dirty="0" smtClean="0"/>
              <a:t>3. Opportunity for State/National </a:t>
            </a:r>
            <a:r>
              <a:rPr lang="en-US" sz="2400" dirty="0" err="1" smtClean="0"/>
              <a:t>Mesonets</a:t>
            </a:r>
            <a:r>
              <a:rPr lang="en-US" sz="2400" dirty="0" smtClean="0"/>
              <a:t> to collaborate with LSM, remote sensing, and operational forecast community</a:t>
            </a:r>
            <a:endParaRPr lang="en-US" sz="2400" dirty="0"/>
          </a:p>
        </p:txBody>
      </p:sp>
    </p:spTree>
    <p:extLst>
      <p:ext uri="{BB962C8B-B14F-4D97-AF65-F5344CB8AC3E}">
        <p14:creationId xmlns:p14="http://schemas.microsoft.com/office/powerpoint/2010/main" val="1907423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8435"/>
            <a:ext cx="9143999" cy="46166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2400" dirty="0" smtClean="0"/>
              <a:t>Study 2: Support of Precision </a:t>
            </a:r>
            <a:r>
              <a:rPr lang="en-US" sz="2400" dirty="0"/>
              <a:t>Agriculture</a:t>
            </a:r>
          </a:p>
        </p:txBody>
      </p:sp>
      <p:sp>
        <p:nvSpPr>
          <p:cNvPr id="2" name="TextBox 1"/>
          <p:cNvSpPr txBox="1"/>
          <p:nvPr/>
        </p:nvSpPr>
        <p:spPr>
          <a:xfrm>
            <a:off x="-1" y="1524000"/>
            <a:ext cx="9119681" cy="2677656"/>
          </a:xfrm>
          <a:prstGeom prst="rect">
            <a:avLst/>
          </a:prstGeom>
          <a:noFill/>
        </p:spPr>
        <p:txBody>
          <a:bodyPr wrap="square" rtlCol="0">
            <a:spAutoFit/>
          </a:bodyPr>
          <a:lstStyle/>
          <a:p>
            <a:r>
              <a:rPr lang="en-US" sz="2800" dirty="0" smtClean="0"/>
              <a:t>How can we best use CRNP to support precision agriculture?</a:t>
            </a:r>
          </a:p>
          <a:p>
            <a:endParaRPr lang="en-US" sz="2800" dirty="0" smtClean="0"/>
          </a:p>
          <a:p>
            <a:endParaRPr lang="en-US" sz="2800" dirty="0"/>
          </a:p>
          <a:p>
            <a:r>
              <a:rPr lang="en-US" sz="2800" dirty="0" smtClean="0"/>
              <a:t>Can the technology provide cost effective spatial information to make a management decision?</a:t>
            </a:r>
            <a:endParaRPr lang="en-US" sz="2800"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06" y="5798601"/>
            <a:ext cx="3268494" cy="89525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1953" y="5670546"/>
            <a:ext cx="3657728" cy="501654"/>
          </a:xfrm>
          <a:prstGeom prst="rect">
            <a:avLst/>
          </a:prstGeom>
        </p:spPr>
      </p:pic>
      <p:sp>
        <p:nvSpPr>
          <p:cNvPr id="5" name="TextBox 4"/>
          <p:cNvSpPr txBox="1"/>
          <p:nvPr/>
        </p:nvSpPr>
        <p:spPr>
          <a:xfrm>
            <a:off x="6019800" y="6324600"/>
            <a:ext cx="3124200" cy="307777"/>
          </a:xfrm>
          <a:prstGeom prst="rect">
            <a:avLst/>
          </a:prstGeom>
          <a:noFill/>
        </p:spPr>
        <p:txBody>
          <a:bodyPr wrap="square" rtlCol="0">
            <a:spAutoFit/>
          </a:bodyPr>
          <a:lstStyle/>
          <a:p>
            <a:r>
              <a:rPr lang="en-US" sz="1400" dirty="0" smtClean="0"/>
              <a:t>In review, Precision Agriculture</a:t>
            </a:r>
            <a:endParaRPr lang="en-US" sz="14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2800" y="5670546"/>
            <a:ext cx="2209800" cy="1151367"/>
          </a:xfrm>
          <a:prstGeom prst="rect">
            <a:avLst/>
          </a:prstGeom>
        </p:spPr>
      </p:pic>
    </p:spTree>
    <p:extLst>
      <p:ext uri="{BB962C8B-B14F-4D97-AF65-F5344CB8AC3E}">
        <p14:creationId xmlns:p14="http://schemas.microsoft.com/office/powerpoint/2010/main" val="11703927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8435"/>
            <a:ext cx="9143999" cy="46166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2400" dirty="0" smtClean="0"/>
              <a:t>Study 2: Irrigation Scheduling 101</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943977"/>
            <a:ext cx="7243865" cy="248261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4426595"/>
            <a:ext cx="7243865" cy="241000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458862"/>
            <a:ext cx="3370475" cy="1485115"/>
          </a:xfrm>
          <a:prstGeom prst="rect">
            <a:avLst/>
          </a:prstGeom>
        </p:spPr>
      </p:pic>
      <p:sp>
        <p:nvSpPr>
          <p:cNvPr id="6" name="TextBox 5"/>
          <p:cNvSpPr txBox="1"/>
          <p:nvPr/>
        </p:nvSpPr>
        <p:spPr>
          <a:xfrm>
            <a:off x="97276" y="701966"/>
            <a:ext cx="4495800" cy="1200329"/>
          </a:xfrm>
          <a:prstGeom prst="rect">
            <a:avLst/>
          </a:prstGeom>
          <a:noFill/>
        </p:spPr>
        <p:txBody>
          <a:bodyPr wrap="square" rtlCol="0">
            <a:spAutoFit/>
          </a:bodyPr>
          <a:lstStyle/>
          <a:p>
            <a:r>
              <a:rPr lang="en-US" dirty="0" smtClean="0"/>
              <a:t>Need to know size of soil bucket (field capacity and wilting point) and relative soil moisture status through time (trigger irrigation halfway between)</a:t>
            </a:r>
            <a:endParaRPr lang="en-US" dirty="0"/>
          </a:p>
        </p:txBody>
      </p:sp>
    </p:spTree>
    <p:extLst>
      <p:ext uri="{BB962C8B-B14F-4D97-AF65-F5344CB8AC3E}">
        <p14:creationId xmlns:p14="http://schemas.microsoft.com/office/powerpoint/2010/main" val="8377225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76201" y="153764"/>
            <a:ext cx="9067799" cy="101031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100" dirty="0" err="1"/>
              <a:t>Paulman</a:t>
            </a:r>
            <a:r>
              <a:rPr lang="en-US" sz="2100" dirty="0"/>
              <a:t> Farms located near Sutherland, NE</a:t>
            </a:r>
          </a:p>
          <a:p>
            <a:r>
              <a:rPr lang="en-US" sz="2100" dirty="0"/>
              <a:t>Center-pivot irrigated corn</a:t>
            </a:r>
          </a:p>
          <a:p>
            <a:endParaRPr lang="en-US" sz="2100"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59" y="5126460"/>
            <a:ext cx="2205342" cy="1654005"/>
          </a:xfrm>
          <a:prstGeom prst="rect">
            <a:avLst/>
          </a:prstGeom>
        </p:spPr>
      </p:pic>
      <p:pic>
        <p:nvPicPr>
          <p:cNvPr id="16" name="Picture 1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09801" y="5126460"/>
            <a:ext cx="2205338" cy="1654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667026"/>
            <a:ext cx="3804920" cy="32004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999" y="3959517"/>
            <a:ext cx="4429471" cy="2593683"/>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1066800"/>
            <a:ext cx="3351060" cy="3748006"/>
          </a:xfrm>
          <a:prstGeom prst="rect">
            <a:avLst/>
          </a:prstGeom>
        </p:spPr>
      </p:pic>
    </p:spTree>
    <p:extLst>
      <p:ext uri="{BB962C8B-B14F-4D97-AF65-F5344CB8AC3E}">
        <p14:creationId xmlns:p14="http://schemas.microsoft.com/office/powerpoint/2010/main" val="9315110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39171"/>
            <a:ext cx="6207540" cy="2532900"/>
          </a:xfrm>
          <a:prstGeom prst="rect">
            <a:avLst/>
          </a:prstGeom>
        </p:spPr>
      </p:pic>
      <p:sp>
        <p:nvSpPr>
          <p:cNvPr id="11" name="TextBox 10"/>
          <p:cNvSpPr txBox="1"/>
          <p:nvPr/>
        </p:nvSpPr>
        <p:spPr>
          <a:xfrm>
            <a:off x="134471" y="8435"/>
            <a:ext cx="8875059" cy="523220"/>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2800" dirty="0" err="1" smtClean="0"/>
              <a:t>Hydrogeophysical</a:t>
            </a:r>
            <a:r>
              <a:rPr lang="en-US" sz="2800" dirty="0" smtClean="0"/>
              <a:t> Mapping</a:t>
            </a:r>
            <a:endParaRPr lang="en-US" sz="2800" dirty="0"/>
          </a:p>
        </p:txBody>
      </p:sp>
      <p:pic>
        <p:nvPicPr>
          <p:cNvPr id="13" name="Picture 12"/>
          <p:cNvPicPr/>
          <p:nvPr/>
        </p:nvPicPr>
        <p:blipFill>
          <a:blip r:embed="rId3"/>
          <a:stretch>
            <a:fillRect/>
          </a:stretch>
        </p:blipFill>
        <p:spPr>
          <a:xfrm>
            <a:off x="5029199" y="617978"/>
            <a:ext cx="3987033" cy="616382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617979"/>
            <a:ext cx="4314831" cy="3420622"/>
          </a:xfrm>
          <a:prstGeom prst="rect">
            <a:avLst/>
          </a:prstGeom>
        </p:spPr>
      </p:pic>
    </p:spTree>
    <p:extLst>
      <p:ext uri="{BB962C8B-B14F-4D97-AF65-F5344CB8AC3E}">
        <p14:creationId xmlns:p14="http://schemas.microsoft.com/office/powerpoint/2010/main" val="164537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1858"/>
            <a:ext cx="8875059" cy="425525"/>
          </a:xfrm>
        </p:spPr>
        <p:txBody>
          <a:bodyPr/>
          <a:lstStyle/>
          <a:p>
            <a:pPr algn="ctr"/>
            <a:r>
              <a:rPr lang="en-US" sz="2824" dirty="0" smtClean="0">
                <a:solidFill>
                  <a:schemeClr val="tx1"/>
                </a:solidFill>
                <a:latin typeface="+mn-lt"/>
              </a:rPr>
              <a:t>EOF Example</a:t>
            </a:r>
            <a:endParaRPr lang="en-US" sz="2824" dirty="0">
              <a:solidFill>
                <a:schemeClr val="tx1"/>
              </a:solidFill>
              <a:latin typeface="+mn-lt"/>
            </a:endParaRPr>
          </a:p>
        </p:txBody>
      </p:sp>
      <p:sp>
        <p:nvSpPr>
          <p:cNvPr id="5" name="Slide Number Placeholder 4"/>
          <p:cNvSpPr>
            <a:spLocks noGrp="1"/>
          </p:cNvSpPr>
          <p:nvPr>
            <p:ph type="sldNum" sz="quarter" idx="12"/>
          </p:nvPr>
        </p:nvSpPr>
        <p:spPr/>
        <p:txBody>
          <a:bodyPr/>
          <a:lstStyle/>
          <a:p>
            <a:fld id="{9685EDF7-B288-48A6-A254-5798E6BBA59B}" type="slidenum">
              <a:rPr lang="en-US" smtClean="0"/>
              <a:t>28</a:t>
            </a:fld>
            <a:endParaRPr lang="en-US"/>
          </a:p>
        </p:txBody>
      </p:sp>
      <p:pic>
        <p:nvPicPr>
          <p:cNvPr id="9" name="Picture 8"/>
          <p:cNvPicPr/>
          <p:nvPr/>
        </p:nvPicPr>
        <p:blipFill>
          <a:blip r:embed="rId2"/>
          <a:stretch>
            <a:fillRect/>
          </a:stretch>
        </p:blipFill>
        <p:spPr>
          <a:xfrm>
            <a:off x="0" y="1700179"/>
            <a:ext cx="5964961" cy="38862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030260381"/>
              </p:ext>
            </p:extLst>
          </p:nvPr>
        </p:nvGraphicFramePr>
        <p:xfrm>
          <a:off x="6400800" y="1946202"/>
          <a:ext cx="2235200" cy="965200"/>
        </p:xfrm>
        <a:graphic>
          <a:graphicData uri="http://schemas.openxmlformats.org/drawingml/2006/table">
            <a:tbl>
              <a:tblPr/>
              <a:tblGrid>
                <a:gridCol w="1117600"/>
                <a:gridCol w="1117600"/>
              </a:tblGrid>
              <a:tr h="558800">
                <a:tc>
                  <a:txBody>
                    <a:bodyPr/>
                    <a:lstStyle/>
                    <a:p>
                      <a:pPr algn="ctr" fontAlgn="ctr"/>
                      <a:r>
                        <a:rPr lang="en-US" sz="1200" b="1" i="0" u="none" strike="noStrike">
                          <a:solidFill>
                            <a:srgbClr val="000000"/>
                          </a:solidFill>
                          <a:effectLst/>
                          <a:latin typeface="Calibri" charset="0"/>
                        </a:rPr>
                        <a:t>EOF/EC</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Calibri" charset="0"/>
                        </a:rPr>
                        <a:t>Explained Spatial Variance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b"/>
                      <a:r>
                        <a:rPr lang="en-US" sz="1200" b="0" i="0" u="none" strike="noStrike" dirty="0">
                          <a:solidFill>
                            <a:srgbClr val="000000"/>
                          </a:solidFill>
                          <a:effectLst/>
                          <a:latin typeface="Calibri" charset="0"/>
                        </a:rPr>
                        <a:t>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200" b="0" i="0" u="none" strike="noStrike" dirty="0">
                          <a:solidFill>
                            <a:srgbClr val="000000"/>
                          </a:solidFill>
                          <a:effectLst/>
                          <a:latin typeface="Calibri" charset="0"/>
                        </a:rPr>
                        <a:t>79.6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b"/>
                      <a:r>
                        <a:rPr lang="is-IS" sz="1200" b="0" i="0" u="none" strike="noStrike">
                          <a:solidFill>
                            <a:srgbClr val="000000"/>
                          </a:solidFill>
                          <a:effectLst/>
                          <a:latin typeface="Calibri" charset="0"/>
                        </a:rPr>
                        <a:t>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200" b="0" i="0" u="none" strike="noStrike" dirty="0">
                          <a:solidFill>
                            <a:srgbClr val="000000"/>
                          </a:solidFill>
                          <a:effectLst/>
                          <a:latin typeface="Calibri" charset="0"/>
                        </a:rPr>
                        <a:t>5.6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 name="TextBox 6"/>
          <p:cNvSpPr txBox="1"/>
          <p:nvPr/>
        </p:nvSpPr>
        <p:spPr>
          <a:xfrm>
            <a:off x="6400800" y="3193318"/>
            <a:ext cx="2666999" cy="923330"/>
          </a:xfrm>
          <a:prstGeom prst="rect">
            <a:avLst/>
          </a:prstGeom>
          <a:noFill/>
        </p:spPr>
        <p:txBody>
          <a:bodyPr wrap="square" rtlCol="0">
            <a:spAutoFit/>
          </a:bodyPr>
          <a:lstStyle/>
          <a:p>
            <a:r>
              <a:rPr lang="en-US" smtClean="0"/>
              <a:t>*Needed </a:t>
            </a:r>
            <a:r>
              <a:rPr lang="en-US" dirty="0" smtClean="0"/>
              <a:t>4 surveys to estimate </a:t>
            </a:r>
            <a:r>
              <a:rPr lang="en-US" smtClean="0"/>
              <a:t>EOF1 coefficients</a:t>
            </a:r>
            <a:endParaRPr lang="en-US"/>
          </a:p>
        </p:txBody>
      </p:sp>
    </p:spTree>
    <p:extLst>
      <p:ext uri="{BB962C8B-B14F-4D97-AF65-F5344CB8AC3E}">
        <p14:creationId xmlns:p14="http://schemas.microsoft.com/office/powerpoint/2010/main" val="1432713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0"/>
            <a:ext cx="7886700" cy="994172"/>
          </a:xfrm>
        </p:spPr>
        <p:txBody>
          <a:bodyPr/>
          <a:lstStyle/>
          <a:p>
            <a:r>
              <a:rPr lang="en-US" b="1" dirty="0" smtClean="0"/>
              <a:t>Soil Sampling</a:t>
            </a:r>
            <a:endParaRPr lang="en-US" b="1" dirty="0"/>
          </a:p>
        </p:txBody>
      </p:sp>
      <p:sp>
        <p:nvSpPr>
          <p:cNvPr id="3" name="Content Placeholder 2"/>
          <p:cNvSpPr>
            <a:spLocks noGrp="1"/>
          </p:cNvSpPr>
          <p:nvPr>
            <p:ph idx="1"/>
          </p:nvPr>
        </p:nvSpPr>
        <p:spPr>
          <a:xfrm>
            <a:off x="129011" y="1752600"/>
            <a:ext cx="8077200" cy="3638550"/>
          </a:xfrm>
        </p:spPr>
        <p:txBody>
          <a:bodyPr/>
          <a:lstStyle/>
          <a:p>
            <a:r>
              <a:rPr lang="en-US" sz="2600" dirty="0" smtClean="0"/>
              <a:t>Collected 31 undisturbed soil cores at 20cm depth</a:t>
            </a:r>
          </a:p>
          <a:p>
            <a:r>
              <a:rPr lang="en-US" sz="2600" dirty="0" smtClean="0"/>
              <a:t>Sample locations chosen based on SSURGO soil boundaries, EOFs, and EM surveys</a:t>
            </a:r>
          </a:p>
          <a:p>
            <a:r>
              <a:rPr lang="en-US" sz="2600" dirty="0" smtClean="0"/>
              <a:t>Samples were placed in a cooler in the field and then stored in a freezer at the lab</a:t>
            </a:r>
          </a:p>
          <a:p>
            <a:endParaRPr lang="en-US" sz="2600" dirty="0"/>
          </a:p>
        </p:txBody>
      </p:sp>
      <p:sp>
        <p:nvSpPr>
          <p:cNvPr id="12" name="TextBox 11"/>
          <p:cNvSpPr txBox="1"/>
          <p:nvPr/>
        </p:nvSpPr>
        <p:spPr>
          <a:xfrm>
            <a:off x="101435" y="6183868"/>
            <a:ext cx="2140502" cy="369332"/>
          </a:xfrm>
          <a:prstGeom prst="rect">
            <a:avLst/>
          </a:prstGeom>
          <a:noFill/>
        </p:spPr>
        <p:txBody>
          <a:bodyPr wrap="square" rtlCol="0">
            <a:spAutoFit/>
          </a:bodyPr>
          <a:lstStyle/>
          <a:p>
            <a:pPr algn="ctr"/>
            <a:r>
              <a:rPr lang="en-US" b="1" dirty="0" smtClean="0"/>
              <a:t>SSURGO</a:t>
            </a:r>
            <a:endParaRPr lang="en-US" b="1" dirty="0"/>
          </a:p>
        </p:txBody>
      </p:sp>
      <p:sp>
        <p:nvSpPr>
          <p:cNvPr id="13" name="TextBox 12"/>
          <p:cNvSpPr txBox="1"/>
          <p:nvPr/>
        </p:nvSpPr>
        <p:spPr>
          <a:xfrm>
            <a:off x="2241937" y="6183868"/>
            <a:ext cx="2267993" cy="369332"/>
          </a:xfrm>
          <a:prstGeom prst="rect">
            <a:avLst/>
          </a:prstGeom>
          <a:noFill/>
        </p:spPr>
        <p:txBody>
          <a:bodyPr wrap="square" rtlCol="0">
            <a:spAutoFit/>
          </a:bodyPr>
          <a:lstStyle/>
          <a:p>
            <a:pPr algn="ctr"/>
            <a:r>
              <a:rPr lang="en-US" b="1" dirty="0" smtClean="0"/>
              <a:t>EOF1</a:t>
            </a:r>
            <a:endParaRPr lang="en-US" b="1" dirty="0"/>
          </a:p>
        </p:txBody>
      </p:sp>
      <p:sp>
        <p:nvSpPr>
          <p:cNvPr id="14" name="TextBox 13"/>
          <p:cNvSpPr txBox="1"/>
          <p:nvPr/>
        </p:nvSpPr>
        <p:spPr>
          <a:xfrm>
            <a:off x="4542070" y="6171964"/>
            <a:ext cx="2263007" cy="369332"/>
          </a:xfrm>
          <a:prstGeom prst="rect">
            <a:avLst/>
          </a:prstGeom>
          <a:noFill/>
        </p:spPr>
        <p:txBody>
          <a:bodyPr wrap="square" rtlCol="0">
            <a:spAutoFit/>
          </a:bodyPr>
          <a:lstStyle/>
          <a:p>
            <a:pPr algn="ctr"/>
            <a:r>
              <a:rPr lang="en-US" b="1" smtClean="0"/>
              <a:t>EOF2</a:t>
            </a:r>
            <a:endParaRPr lang="en-US" b="1" dirty="0"/>
          </a:p>
        </p:txBody>
      </p:sp>
      <p:sp>
        <p:nvSpPr>
          <p:cNvPr id="15" name="TextBox 14"/>
          <p:cNvSpPr txBox="1"/>
          <p:nvPr/>
        </p:nvSpPr>
        <p:spPr>
          <a:xfrm>
            <a:off x="6768514" y="6154432"/>
            <a:ext cx="2248209" cy="369332"/>
          </a:xfrm>
          <a:prstGeom prst="rect">
            <a:avLst/>
          </a:prstGeom>
          <a:noFill/>
        </p:spPr>
        <p:txBody>
          <a:bodyPr wrap="square" rtlCol="0">
            <a:spAutoFit/>
          </a:bodyPr>
          <a:lstStyle/>
          <a:p>
            <a:pPr algn="ctr"/>
            <a:r>
              <a:rPr lang="en-US" b="1" dirty="0" err="1" smtClean="0"/>
              <a:t>ECa</a:t>
            </a:r>
            <a:endParaRPr lang="en-US" b="1"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54286" y="272882"/>
            <a:ext cx="1378428" cy="1383709"/>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1435" y="4500034"/>
            <a:ext cx="2196849" cy="1655232"/>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768514" y="4465100"/>
            <a:ext cx="2252214" cy="1725101"/>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241937" y="4465100"/>
            <a:ext cx="2300134" cy="1725101"/>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509930" y="4465100"/>
            <a:ext cx="2295148" cy="1731669"/>
          </a:xfrm>
          <a:prstGeom prst="rect">
            <a:avLst/>
          </a:prstGeom>
        </p:spPr>
      </p:pic>
    </p:spTree>
    <p:extLst>
      <p:ext uri="{BB962C8B-B14F-4D97-AF65-F5344CB8AC3E}">
        <p14:creationId xmlns:p14="http://schemas.microsoft.com/office/powerpoint/2010/main" val="17072150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
          <p:cNvSpPr>
            <a:spLocks noChangeArrowheads="1"/>
          </p:cNvSpPr>
          <p:nvPr/>
        </p:nvSpPr>
        <p:spPr bwMode="auto">
          <a:xfrm>
            <a:off x="0" y="9525"/>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3600" dirty="0" smtClean="0">
                <a:solidFill>
                  <a:srgbClr val="000000"/>
                </a:solidFill>
              </a:rPr>
              <a:t>Take home messages</a:t>
            </a:r>
            <a:endParaRPr lang="en-US" altLang="en-US" sz="3600" dirty="0">
              <a:solidFill>
                <a:srgbClr val="000000"/>
              </a:solidFill>
            </a:endParaRPr>
          </a:p>
        </p:txBody>
      </p:sp>
      <p:sp>
        <p:nvSpPr>
          <p:cNvPr id="25602" name="TextBox 1"/>
          <p:cNvSpPr txBox="1">
            <a:spLocks noChangeArrowheads="1"/>
          </p:cNvSpPr>
          <p:nvPr/>
        </p:nvSpPr>
        <p:spPr bwMode="auto">
          <a:xfrm>
            <a:off x="0" y="762000"/>
            <a:ext cx="91440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130000"/>
              </a:lnSpc>
              <a:buAutoNum type="arabicPeriod"/>
            </a:pPr>
            <a:r>
              <a:rPr lang="en-US" altLang="en-US" sz="2000" dirty="0" smtClean="0">
                <a:solidFill>
                  <a:srgbClr val="000000"/>
                </a:solidFill>
              </a:rPr>
              <a:t>Society cares about past, present and future water fluxes (i.e. recharge, runoff, evapotranspiration, irrigation)</a:t>
            </a:r>
          </a:p>
          <a:p>
            <a:pPr eaLnBrk="1" hangingPunct="1">
              <a:lnSpc>
                <a:spcPct val="130000"/>
              </a:lnSpc>
              <a:buAutoNum type="arabicPeriod"/>
            </a:pPr>
            <a:endParaRPr lang="en-US" altLang="en-US" sz="2000" dirty="0" smtClean="0">
              <a:solidFill>
                <a:srgbClr val="000000"/>
              </a:solidFill>
            </a:endParaRPr>
          </a:p>
          <a:p>
            <a:pPr eaLnBrk="1" hangingPunct="1">
              <a:lnSpc>
                <a:spcPct val="130000"/>
              </a:lnSpc>
              <a:buAutoNum type="arabicPeriod"/>
            </a:pPr>
            <a:r>
              <a:rPr lang="en-US" altLang="en-US" sz="2000" dirty="0" smtClean="0">
                <a:solidFill>
                  <a:srgbClr val="000000"/>
                </a:solidFill>
              </a:rPr>
              <a:t>Soil moisture/tension observations are necessary for: </a:t>
            </a:r>
            <a:br>
              <a:rPr lang="en-US" altLang="en-US" sz="2000" dirty="0" smtClean="0">
                <a:solidFill>
                  <a:srgbClr val="000000"/>
                </a:solidFill>
              </a:rPr>
            </a:br>
            <a:r>
              <a:rPr lang="en-US" altLang="en-US" sz="2000" dirty="0" smtClean="0">
                <a:solidFill>
                  <a:srgbClr val="000000"/>
                </a:solidFill>
              </a:rPr>
              <a:t>	a) simultaneously constraining fluxes and soil hydraulic/thermal 	properties</a:t>
            </a:r>
          </a:p>
          <a:p>
            <a:pPr marL="914400" lvl="2" indent="0" eaLnBrk="1" hangingPunct="1">
              <a:lnSpc>
                <a:spcPct val="130000"/>
              </a:lnSpc>
            </a:pPr>
            <a:r>
              <a:rPr lang="en-US" altLang="en-US" sz="2000" dirty="0" smtClean="0">
                <a:solidFill>
                  <a:srgbClr val="000000"/>
                </a:solidFill>
              </a:rPr>
              <a:t>b) frequently updating land surface model states for improved forecast skill</a:t>
            </a:r>
            <a:endParaRPr lang="en-US" altLang="en-US" sz="2000" dirty="0">
              <a:solidFill>
                <a:srgbClr val="000000"/>
              </a:solidFill>
            </a:endParaRPr>
          </a:p>
          <a:p>
            <a:pPr marL="0" indent="0" eaLnBrk="1" hangingPunct="1">
              <a:lnSpc>
                <a:spcPct val="130000"/>
              </a:lnSpc>
            </a:pPr>
            <a:endParaRPr lang="en-US" altLang="en-US" sz="2000" dirty="0" smtClean="0">
              <a:solidFill>
                <a:srgbClr val="000000"/>
              </a:solidFill>
            </a:endParaRPr>
          </a:p>
        </p:txBody>
      </p:sp>
      <p:sp>
        <p:nvSpPr>
          <p:cNvPr id="25603" name="Slide Number Placeholder 10"/>
          <p:cNvSpPr>
            <a:spLocks noGrp="1"/>
          </p:cNvSpPr>
          <p:nvPr>
            <p:ph type="sldNum" sz="quarter" idx="12"/>
          </p:nvPr>
        </p:nvSpPr>
        <p:spPr>
          <a:xfrm>
            <a:off x="8394700" y="6350000"/>
            <a:ext cx="749300" cy="50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fld id="{BD0F8F73-29AF-D347-A9C4-11E8EF742ECC}" type="slidenum">
              <a:rPr lang="en-US" altLang="en-US" sz="1400"/>
              <a:pPr algn="ctr" eaLnBrk="1" hangingPunct="1"/>
              <a:t>3</a:t>
            </a:fld>
            <a:endParaRPr lang="en-US" altLang="en-US" sz="1400" dirty="0"/>
          </a:p>
        </p:txBody>
      </p:sp>
    </p:spTree>
    <p:extLst>
      <p:ext uri="{BB962C8B-B14F-4D97-AF65-F5344CB8AC3E}">
        <p14:creationId xmlns:p14="http://schemas.microsoft.com/office/powerpoint/2010/main" val="56238766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sz="3200" dirty="0" smtClean="0"/>
              <a:t>Calculating Field Capacity/ Wilting Point</a:t>
            </a:r>
            <a:endParaRPr lang="en-US" sz="32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6280121" y="1134740"/>
            <a:ext cx="2729906" cy="2521836"/>
          </a:xfrm>
          <a:prstGeom prst="rect">
            <a:avLst/>
          </a:prstGeom>
          <a:ln>
            <a:solidFill>
              <a:schemeClr val="tx1"/>
            </a:solidFill>
          </a:ln>
        </p:spPr>
      </p:pic>
      <p:sp>
        <p:nvSpPr>
          <p:cNvPr id="7" name="TextBox 6"/>
          <p:cNvSpPr txBox="1"/>
          <p:nvPr/>
        </p:nvSpPr>
        <p:spPr>
          <a:xfrm>
            <a:off x="251226" y="1219200"/>
            <a:ext cx="8074390" cy="738664"/>
          </a:xfrm>
          <a:prstGeom prst="rect">
            <a:avLst/>
          </a:prstGeom>
          <a:noFill/>
        </p:spPr>
        <p:txBody>
          <a:bodyPr wrap="square" rtlCol="0">
            <a:spAutoFit/>
          </a:bodyPr>
          <a:lstStyle/>
          <a:p>
            <a:r>
              <a:rPr lang="en-US" sz="2100" dirty="0"/>
              <a:t>Decagon HYPROP</a:t>
            </a:r>
          </a:p>
          <a:p>
            <a:pPr marL="214313" indent="-214313">
              <a:buFont typeface="Arial" charset="0"/>
              <a:buChar char="•"/>
            </a:pPr>
            <a:r>
              <a:rPr lang="en-US" sz="2100" dirty="0"/>
              <a:t>Records mass change and change in tension</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0961" y="3033511"/>
            <a:ext cx="3847460" cy="2725206"/>
          </a:xfrm>
          <a:prstGeom prst="rect">
            <a:avLst/>
          </a:prstGeom>
          <a:ln>
            <a:solidFill>
              <a:schemeClr val="tx1"/>
            </a:solidFill>
          </a:ln>
        </p:spPr>
      </p:pic>
      <p:pic>
        <p:nvPicPr>
          <p:cNvPr id="4"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a:ext>
            </a:extLst>
          </a:blip>
          <a:srcRect/>
          <a:stretch/>
        </p:blipFill>
        <p:spPr>
          <a:xfrm rot="5400000">
            <a:off x="4430198" y="3173843"/>
            <a:ext cx="2726676" cy="2443072"/>
          </a:xfrm>
          <a:ln>
            <a:solidFill>
              <a:schemeClr val="tx1"/>
            </a:solidFill>
          </a:ln>
        </p:spPr>
      </p:pic>
    </p:spTree>
    <p:extLst>
      <p:ext uri="{BB962C8B-B14F-4D97-AF65-F5344CB8AC3E}">
        <p14:creationId xmlns:p14="http://schemas.microsoft.com/office/powerpoint/2010/main" val="2499098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737408"/>
          </a:xfrm>
        </p:spPr>
        <p:txBody>
          <a:bodyPr>
            <a:normAutofit/>
          </a:bodyPr>
          <a:lstStyle/>
          <a:p>
            <a:pPr algn="ctr"/>
            <a:r>
              <a:rPr lang="en-US" sz="2400" b="1" dirty="0">
                <a:solidFill>
                  <a:schemeClr val="tx1"/>
                </a:solidFill>
                <a:latin typeface="+mn-lt"/>
              </a:rPr>
              <a:t>Soil Water Retention Curve Generated by HYPROP Software </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8224" y="1136277"/>
            <a:ext cx="8209429" cy="5325035"/>
          </a:xfrm>
          <a:prstGeom prst="rect">
            <a:avLst/>
          </a:prstGeom>
        </p:spPr>
      </p:pic>
      <p:sp>
        <p:nvSpPr>
          <p:cNvPr id="3" name="TextBox 2"/>
          <p:cNvSpPr txBox="1"/>
          <p:nvPr/>
        </p:nvSpPr>
        <p:spPr>
          <a:xfrm>
            <a:off x="5410200" y="3095226"/>
            <a:ext cx="1981200" cy="369332"/>
          </a:xfrm>
          <a:prstGeom prst="rect">
            <a:avLst/>
          </a:prstGeom>
          <a:noFill/>
        </p:spPr>
        <p:txBody>
          <a:bodyPr wrap="square" rtlCol="0">
            <a:spAutoFit/>
          </a:bodyPr>
          <a:lstStyle/>
          <a:p>
            <a:r>
              <a:rPr lang="en-US" dirty="0" smtClean="0">
                <a:solidFill>
                  <a:srgbClr val="FF0000"/>
                </a:solidFill>
              </a:rPr>
              <a:t>Wilting Point</a:t>
            </a:r>
            <a:endParaRPr lang="en-US" dirty="0">
              <a:solidFill>
                <a:srgbClr val="FF0000"/>
              </a:solidFill>
            </a:endParaRPr>
          </a:p>
        </p:txBody>
      </p:sp>
      <p:sp>
        <p:nvSpPr>
          <p:cNvPr id="6" name="TextBox 5"/>
          <p:cNvSpPr txBox="1"/>
          <p:nvPr/>
        </p:nvSpPr>
        <p:spPr>
          <a:xfrm>
            <a:off x="3460652" y="1866453"/>
            <a:ext cx="1981200" cy="369332"/>
          </a:xfrm>
          <a:prstGeom prst="rect">
            <a:avLst/>
          </a:prstGeom>
          <a:noFill/>
        </p:spPr>
        <p:txBody>
          <a:bodyPr wrap="square" rtlCol="0">
            <a:spAutoFit/>
          </a:bodyPr>
          <a:lstStyle/>
          <a:p>
            <a:r>
              <a:rPr lang="en-US">
                <a:solidFill>
                  <a:srgbClr val="FF0000"/>
                </a:solidFill>
              </a:rPr>
              <a:t>Field Capacity</a:t>
            </a:r>
            <a:endParaRPr lang="en-US" dirty="0">
              <a:solidFill>
                <a:srgbClr val="FF0000"/>
              </a:solidFill>
            </a:endParaRPr>
          </a:p>
        </p:txBody>
      </p:sp>
      <p:sp>
        <p:nvSpPr>
          <p:cNvPr id="7" name="TextBox 6"/>
          <p:cNvSpPr txBox="1"/>
          <p:nvPr/>
        </p:nvSpPr>
        <p:spPr>
          <a:xfrm>
            <a:off x="4343400" y="2511691"/>
            <a:ext cx="1981200" cy="369332"/>
          </a:xfrm>
          <a:prstGeom prst="rect">
            <a:avLst/>
          </a:prstGeom>
          <a:noFill/>
        </p:spPr>
        <p:txBody>
          <a:bodyPr wrap="square" rtlCol="0">
            <a:spAutoFit/>
          </a:bodyPr>
          <a:lstStyle/>
          <a:p>
            <a:r>
              <a:rPr lang="en-US" dirty="0" smtClean="0">
                <a:solidFill>
                  <a:srgbClr val="FF0000"/>
                </a:solidFill>
              </a:rPr>
              <a:t>Available water</a:t>
            </a:r>
            <a:endParaRPr lang="en-US" dirty="0">
              <a:solidFill>
                <a:srgbClr val="FF0000"/>
              </a:solidFill>
            </a:endParaRPr>
          </a:p>
        </p:txBody>
      </p:sp>
      <p:cxnSp>
        <p:nvCxnSpPr>
          <p:cNvPr id="8" name="Straight Arrow Connector 7"/>
          <p:cNvCxnSpPr/>
          <p:nvPr/>
        </p:nvCxnSpPr>
        <p:spPr>
          <a:xfrm>
            <a:off x="4343400" y="2965961"/>
            <a:ext cx="1676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111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929" y="304800"/>
            <a:ext cx="9144000" cy="3048000"/>
          </a:xfrm>
          <a:prstGeom prst="rect">
            <a:avLst/>
          </a:prstGeom>
        </p:spPr>
      </p:pic>
      <p:sp>
        <p:nvSpPr>
          <p:cNvPr id="2" name="Oval 1"/>
          <p:cNvSpPr/>
          <p:nvPr/>
        </p:nvSpPr>
        <p:spPr>
          <a:xfrm>
            <a:off x="7696201" y="76200"/>
            <a:ext cx="1466556" cy="35051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p:nvPr/>
        </p:nvPicPr>
        <p:blipFill>
          <a:blip r:embed="rId4"/>
          <a:stretch>
            <a:fillRect/>
          </a:stretch>
        </p:blipFill>
        <p:spPr>
          <a:xfrm>
            <a:off x="2133601" y="4114800"/>
            <a:ext cx="5486400" cy="2402840"/>
          </a:xfrm>
          <a:prstGeom prst="rect">
            <a:avLst/>
          </a:prstGeom>
        </p:spPr>
      </p:pic>
      <p:sp>
        <p:nvSpPr>
          <p:cNvPr id="5" name="Oval 4"/>
          <p:cNvSpPr/>
          <p:nvPr/>
        </p:nvSpPr>
        <p:spPr>
          <a:xfrm>
            <a:off x="6324600" y="3868420"/>
            <a:ext cx="1219200" cy="2895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4492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p:cNvSpPr>
            <a:spLocks noGrp="1"/>
          </p:cNvSpPr>
          <p:nvPr>
            <p:ph type="title"/>
          </p:nvPr>
        </p:nvSpPr>
        <p:spPr>
          <a:xfrm>
            <a:off x="1501968" y="0"/>
            <a:ext cx="6235789" cy="610246"/>
          </a:xfrm>
        </p:spPr>
        <p:txBody>
          <a:bodyPr/>
          <a:lstStyle/>
          <a:p>
            <a:pPr algn="ctr"/>
            <a:r>
              <a:rPr lang="en-US" sz="2471" dirty="0">
                <a:solidFill>
                  <a:schemeClr val="tx1"/>
                </a:solidFill>
                <a:latin typeface="+mn-lt"/>
              </a:rPr>
              <a:t>Spatial Products Useful for Irrigators</a:t>
            </a:r>
          </a:p>
        </p:txBody>
      </p:sp>
      <p:pic>
        <p:nvPicPr>
          <p:cNvPr id="41" name="Picture 40"/>
          <p:cNvPicPr/>
          <p:nvPr/>
        </p:nvPicPr>
        <p:blipFill>
          <a:blip r:embed="rId3"/>
          <a:stretch>
            <a:fillRect/>
          </a:stretch>
        </p:blipFill>
        <p:spPr>
          <a:xfrm>
            <a:off x="-26963" y="610246"/>
            <a:ext cx="4888879" cy="3118529"/>
          </a:xfrm>
          <a:prstGeom prst="rect">
            <a:avLst/>
          </a:prstGeom>
        </p:spPr>
      </p:pic>
      <p:pic>
        <p:nvPicPr>
          <p:cNvPr id="42" name="Picture 41"/>
          <p:cNvPicPr/>
          <p:nvPr/>
        </p:nvPicPr>
        <p:blipFill>
          <a:blip r:embed="rId4"/>
          <a:stretch>
            <a:fillRect/>
          </a:stretch>
        </p:blipFill>
        <p:spPr>
          <a:xfrm>
            <a:off x="1172" y="3733800"/>
            <a:ext cx="4875628" cy="3061427"/>
          </a:xfrm>
          <a:prstGeom prst="rect">
            <a:avLst/>
          </a:prstGeom>
        </p:spPr>
      </p:pic>
      <p:sp>
        <p:nvSpPr>
          <p:cNvPr id="3" name="Rectangle 2"/>
          <p:cNvSpPr/>
          <p:nvPr/>
        </p:nvSpPr>
        <p:spPr>
          <a:xfrm>
            <a:off x="685800" y="3962400"/>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09600" y="3944779"/>
            <a:ext cx="457200" cy="246221"/>
          </a:xfrm>
          <a:prstGeom prst="rect">
            <a:avLst/>
          </a:prstGeom>
          <a:noFill/>
        </p:spPr>
        <p:txBody>
          <a:bodyPr wrap="square" rtlCol="0">
            <a:spAutoFit/>
          </a:bodyPr>
          <a:lstStyle/>
          <a:p>
            <a:r>
              <a:rPr lang="en-US" sz="1000" b="1" dirty="0" smtClean="0">
                <a:latin typeface="Times New Roman" charset="0"/>
                <a:ea typeface="Times New Roman" charset="0"/>
                <a:cs typeface="Times New Roman" charset="0"/>
              </a:rPr>
              <a:t>WP</a:t>
            </a:r>
            <a:endParaRPr lang="en-US" sz="1000" b="1" dirty="0">
              <a:latin typeface="Times New Roman" charset="0"/>
              <a:ea typeface="Times New Roman" charset="0"/>
              <a:cs typeface="Times New Roman" charset="0"/>
            </a:endParaRPr>
          </a:p>
        </p:txBody>
      </p:sp>
      <p:pic>
        <p:nvPicPr>
          <p:cNvPr id="43" name="Picture 42"/>
          <p:cNvPicPr/>
          <p:nvPr/>
        </p:nvPicPr>
        <p:blipFill>
          <a:blip r:embed="rId5"/>
          <a:stretch>
            <a:fillRect/>
          </a:stretch>
        </p:blipFill>
        <p:spPr>
          <a:xfrm>
            <a:off x="4720798" y="615271"/>
            <a:ext cx="4395283" cy="2819400"/>
          </a:xfrm>
          <a:prstGeom prst="rect">
            <a:avLst/>
          </a:prstGeom>
        </p:spPr>
      </p:pic>
    </p:spTree>
    <p:extLst>
      <p:ext uri="{BB962C8B-B14F-4D97-AF65-F5344CB8AC3E}">
        <p14:creationId xmlns:p14="http://schemas.microsoft.com/office/powerpoint/2010/main" val="1551358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3962400"/>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p:nvPr/>
        </p:nvPicPr>
        <p:blipFill>
          <a:blip r:embed="rId3"/>
          <a:stretch>
            <a:fillRect/>
          </a:stretch>
        </p:blipFill>
        <p:spPr>
          <a:xfrm>
            <a:off x="1828800" y="685800"/>
            <a:ext cx="4800601" cy="3070698"/>
          </a:xfrm>
          <a:prstGeom prst="rect">
            <a:avLst/>
          </a:prstGeom>
        </p:spPr>
      </p:pic>
      <p:sp>
        <p:nvSpPr>
          <p:cNvPr id="10" name="TextBox 9"/>
          <p:cNvSpPr txBox="1"/>
          <p:nvPr/>
        </p:nvSpPr>
        <p:spPr>
          <a:xfrm>
            <a:off x="1" y="8435"/>
            <a:ext cx="9009530" cy="46166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2400" dirty="0" smtClean="0"/>
              <a:t>Study 2: Precision Agriculture Summary</a:t>
            </a:r>
            <a:endParaRPr lang="en-US" sz="2400" dirty="0"/>
          </a:p>
        </p:txBody>
      </p:sp>
      <p:sp>
        <p:nvSpPr>
          <p:cNvPr id="11" name="TextBox 10"/>
          <p:cNvSpPr txBox="1"/>
          <p:nvPr/>
        </p:nvSpPr>
        <p:spPr>
          <a:xfrm>
            <a:off x="264414" y="3972198"/>
            <a:ext cx="8715934" cy="2308324"/>
          </a:xfrm>
          <a:prstGeom prst="rect">
            <a:avLst/>
          </a:prstGeom>
          <a:noFill/>
        </p:spPr>
        <p:txBody>
          <a:bodyPr wrap="square" rtlCol="0">
            <a:spAutoFit/>
          </a:bodyPr>
          <a:lstStyle/>
          <a:p>
            <a:pPr marL="457200" indent="-457200">
              <a:buAutoNum type="arabicPeriod"/>
            </a:pPr>
            <a:r>
              <a:rPr lang="en-US" sz="2400" dirty="0" smtClean="0"/>
              <a:t>CRNP mapping + EOF is best environmental covariate predictor of lab derived soil properties</a:t>
            </a:r>
          </a:p>
          <a:p>
            <a:pPr marL="457200" indent="-457200">
              <a:buAutoNum type="arabicPeriod"/>
            </a:pPr>
            <a:endParaRPr lang="en-US" sz="2400" dirty="0" smtClean="0"/>
          </a:p>
          <a:p>
            <a:pPr marL="457200" indent="-457200">
              <a:buAutoNum type="arabicPeriod"/>
            </a:pPr>
            <a:r>
              <a:rPr lang="en-US" sz="2400" dirty="0" smtClean="0"/>
              <a:t>Economically viable (?) for high value crops or areas with severe water allocation</a:t>
            </a:r>
          </a:p>
          <a:p>
            <a:pPr marL="457200" indent="-457200">
              <a:buAutoNum type="arabicPeriod"/>
            </a:pPr>
            <a:endParaRPr lang="en-US" sz="2400" dirty="0" smtClean="0"/>
          </a:p>
        </p:txBody>
      </p:sp>
    </p:spTree>
    <p:extLst>
      <p:ext uri="{BB962C8B-B14F-4D97-AF65-F5344CB8AC3E}">
        <p14:creationId xmlns:p14="http://schemas.microsoft.com/office/powerpoint/2010/main" val="1313695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
          <p:cNvSpPr>
            <a:spLocks noChangeArrowheads="1"/>
          </p:cNvSpPr>
          <p:nvPr/>
        </p:nvSpPr>
        <p:spPr bwMode="auto">
          <a:xfrm>
            <a:off x="0" y="9525"/>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3600" dirty="0" smtClean="0">
                <a:solidFill>
                  <a:srgbClr val="000000"/>
                </a:solidFill>
              </a:rPr>
              <a:t>Take home messages</a:t>
            </a:r>
            <a:endParaRPr lang="en-US" altLang="en-US" sz="3600" dirty="0">
              <a:solidFill>
                <a:srgbClr val="000000"/>
              </a:solidFill>
            </a:endParaRPr>
          </a:p>
        </p:txBody>
      </p:sp>
      <p:sp>
        <p:nvSpPr>
          <p:cNvPr id="25602" name="TextBox 1"/>
          <p:cNvSpPr txBox="1">
            <a:spLocks noChangeArrowheads="1"/>
          </p:cNvSpPr>
          <p:nvPr/>
        </p:nvSpPr>
        <p:spPr bwMode="auto">
          <a:xfrm>
            <a:off x="0" y="762000"/>
            <a:ext cx="9144000"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130000"/>
              </a:lnSpc>
              <a:buAutoNum type="arabicPeriod"/>
            </a:pPr>
            <a:r>
              <a:rPr lang="en-US" altLang="en-US" sz="2000" dirty="0" smtClean="0">
                <a:solidFill>
                  <a:srgbClr val="000000"/>
                </a:solidFill>
              </a:rPr>
              <a:t>Society cares about past, present and future water fluxes (i.e. recharge, runoff, evapotranspiration, irrigation)</a:t>
            </a:r>
          </a:p>
          <a:p>
            <a:pPr eaLnBrk="1" hangingPunct="1">
              <a:lnSpc>
                <a:spcPct val="130000"/>
              </a:lnSpc>
              <a:buAutoNum type="arabicPeriod"/>
            </a:pPr>
            <a:endParaRPr lang="en-US" altLang="en-US" sz="2000" dirty="0" smtClean="0">
              <a:solidFill>
                <a:srgbClr val="000000"/>
              </a:solidFill>
            </a:endParaRPr>
          </a:p>
          <a:p>
            <a:pPr eaLnBrk="1" hangingPunct="1">
              <a:lnSpc>
                <a:spcPct val="130000"/>
              </a:lnSpc>
              <a:buAutoNum type="arabicPeriod"/>
            </a:pPr>
            <a:r>
              <a:rPr lang="en-US" altLang="en-US" sz="2000" dirty="0" smtClean="0">
                <a:solidFill>
                  <a:srgbClr val="000000"/>
                </a:solidFill>
              </a:rPr>
              <a:t>Soil moisture/tension observations are necessary for: </a:t>
            </a:r>
            <a:br>
              <a:rPr lang="en-US" altLang="en-US" sz="2000" dirty="0" smtClean="0">
                <a:solidFill>
                  <a:srgbClr val="000000"/>
                </a:solidFill>
              </a:rPr>
            </a:br>
            <a:r>
              <a:rPr lang="en-US" altLang="en-US" sz="2000" dirty="0" smtClean="0">
                <a:solidFill>
                  <a:srgbClr val="000000"/>
                </a:solidFill>
              </a:rPr>
              <a:t>	a) simultaneously constraining fluxes and soil hydraulic/thermal 	properties</a:t>
            </a:r>
          </a:p>
          <a:p>
            <a:pPr marL="914400" lvl="2" indent="0" eaLnBrk="1" hangingPunct="1">
              <a:lnSpc>
                <a:spcPct val="130000"/>
              </a:lnSpc>
            </a:pPr>
            <a:r>
              <a:rPr lang="en-US" altLang="en-US" sz="2000" dirty="0" smtClean="0">
                <a:solidFill>
                  <a:srgbClr val="000000"/>
                </a:solidFill>
              </a:rPr>
              <a:t>b) frequently updating land surface model states for improved forecast skill</a:t>
            </a:r>
            <a:endParaRPr lang="en-US" altLang="en-US" sz="2000" dirty="0">
              <a:solidFill>
                <a:srgbClr val="000000"/>
              </a:solidFill>
            </a:endParaRPr>
          </a:p>
          <a:p>
            <a:pPr eaLnBrk="1" hangingPunct="1">
              <a:lnSpc>
                <a:spcPct val="130000"/>
              </a:lnSpc>
              <a:buAutoNum type="arabicPeriod"/>
            </a:pPr>
            <a:endParaRPr lang="en-US" altLang="en-US" sz="2000" dirty="0" smtClean="0">
              <a:solidFill>
                <a:srgbClr val="000000"/>
              </a:solidFill>
            </a:endParaRPr>
          </a:p>
          <a:p>
            <a:pPr eaLnBrk="1" hangingPunct="1">
              <a:lnSpc>
                <a:spcPct val="130000"/>
              </a:lnSpc>
              <a:buAutoNum type="arabicPeriod"/>
            </a:pPr>
            <a:r>
              <a:rPr lang="en-US" altLang="en-US" sz="2000" dirty="0" smtClean="0">
                <a:solidFill>
                  <a:srgbClr val="000000"/>
                </a:solidFill>
              </a:rPr>
              <a:t>EOF is a robust statistical framework to scale sparse regional SM networks </a:t>
            </a:r>
          </a:p>
          <a:p>
            <a:pPr eaLnBrk="1" hangingPunct="1">
              <a:lnSpc>
                <a:spcPct val="130000"/>
              </a:lnSpc>
              <a:buAutoNum type="arabicPeriod"/>
            </a:pPr>
            <a:endParaRPr lang="en-US" altLang="en-US" sz="2000" dirty="0" smtClean="0">
              <a:solidFill>
                <a:srgbClr val="000000"/>
              </a:solidFill>
            </a:endParaRPr>
          </a:p>
          <a:p>
            <a:pPr eaLnBrk="1" hangingPunct="1">
              <a:lnSpc>
                <a:spcPct val="130000"/>
              </a:lnSpc>
              <a:buAutoNum type="arabicPeriod"/>
            </a:pPr>
            <a:r>
              <a:rPr lang="en-US" altLang="en-US" sz="2000" dirty="0" smtClean="0">
                <a:solidFill>
                  <a:srgbClr val="000000"/>
                </a:solidFill>
              </a:rPr>
              <a:t>CRNP rover offers an additional environmental covariate for </a:t>
            </a:r>
            <a:r>
              <a:rPr lang="en-US" altLang="en-US" sz="2000" dirty="0" err="1" smtClean="0">
                <a:solidFill>
                  <a:srgbClr val="000000"/>
                </a:solidFill>
              </a:rPr>
              <a:t>spatio</a:t>
            </a:r>
            <a:r>
              <a:rPr lang="en-US" altLang="en-US" sz="2000" dirty="0" smtClean="0">
                <a:solidFill>
                  <a:srgbClr val="000000"/>
                </a:solidFill>
              </a:rPr>
              <a:t>-temporal predictions of soil properties and states across scales</a:t>
            </a:r>
          </a:p>
        </p:txBody>
      </p:sp>
      <p:sp>
        <p:nvSpPr>
          <p:cNvPr id="25603" name="Slide Number Placeholder 10"/>
          <p:cNvSpPr>
            <a:spLocks noGrp="1"/>
          </p:cNvSpPr>
          <p:nvPr>
            <p:ph type="sldNum" sz="quarter" idx="12"/>
          </p:nvPr>
        </p:nvSpPr>
        <p:spPr>
          <a:xfrm>
            <a:off x="8394700" y="6350000"/>
            <a:ext cx="749300" cy="50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fld id="{BD0F8F73-29AF-D347-A9C4-11E8EF742ECC}" type="slidenum">
              <a:rPr lang="en-US" altLang="en-US" sz="1400"/>
              <a:pPr algn="ctr" eaLnBrk="1" hangingPunct="1"/>
              <a:t>35</a:t>
            </a:fld>
            <a:endParaRPr lang="en-US" altLang="en-US" sz="1400" dirty="0"/>
          </a:p>
        </p:txBody>
      </p:sp>
    </p:spTree>
    <p:extLst>
      <p:ext uri="{BB962C8B-B14F-4D97-AF65-F5344CB8AC3E}">
        <p14:creationId xmlns:p14="http://schemas.microsoft.com/office/powerpoint/2010/main" val="205803835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
          <p:cNvSpPr>
            <a:spLocks noChangeArrowheads="1"/>
          </p:cNvSpPr>
          <p:nvPr/>
        </p:nvSpPr>
        <p:spPr bwMode="auto">
          <a:xfrm>
            <a:off x="0" y="9525"/>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3600" dirty="0" smtClean="0">
                <a:solidFill>
                  <a:srgbClr val="000000"/>
                </a:solidFill>
              </a:rPr>
              <a:t>Take home messages</a:t>
            </a:r>
            <a:endParaRPr lang="en-US" altLang="en-US" sz="3600" dirty="0">
              <a:solidFill>
                <a:srgbClr val="000000"/>
              </a:solidFill>
            </a:endParaRPr>
          </a:p>
        </p:txBody>
      </p:sp>
      <p:sp>
        <p:nvSpPr>
          <p:cNvPr id="25602" name="TextBox 1"/>
          <p:cNvSpPr txBox="1">
            <a:spLocks noChangeArrowheads="1"/>
          </p:cNvSpPr>
          <p:nvPr/>
        </p:nvSpPr>
        <p:spPr bwMode="auto">
          <a:xfrm>
            <a:off x="0" y="762000"/>
            <a:ext cx="9144000"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130000"/>
              </a:lnSpc>
              <a:buAutoNum type="arabicPeriod"/>
            </a:pPr>
            <a:r>
              <a:rPr lang="en-US" altLang="en-US" sz="2000" dirty="0" smtClean="0">
                <a:solidFill>
                  <a:srgbClr val="000000"/>
                </a:solidFill>
              </a:rPr>
              <a:t>Society cares about past, present and future water fluxes (i.e. recharge, runoff, evapotranspiration, irrigation)</a:t>
            </a:r>
          </a:p>
          <a:p>
            <a:pPr eaLnBrk="1" hangingPunct="1">
              <a:lnSpc>
                <a:spcPct val="130000"/>
              </a:lnSpc>
              <a:buAutoNum type="arabicPeriod"/>
            </a:pPr>
            <a:endParaRPr lang="en-US" altLang="en-US" sz="2000" dirty="0" smtClean="0">
              <a:solidFill>
                <a:srgbClr val="000000"/>
              </a:solidFill>
            </a:endParaRPr>
          </a:p>
          <a:p>
            <a:pPr eaLnBrk="1" hangingPunct="1">
              <a:lnSpc>
                <a:spcPct val="130000"/>
              </a:lnSpc>
              <a:buAutoNum type="arabicPeriod"/>
            </a:pPr>
            <a:r>
              <a:rPr lang="en-US" altLang="en-US" sz="2000" dirty="0" smtClean="0">
                <a:solidFill>
                  <a:srgbClr val="000000"/>
                </a:solidFill>
              </a:rPr>
              <a:t>Soil moisture/tension observations are necessary for: </a:t>
            </a:r>
            <a:br>
              <a:rPr lang="en-US" altLang="en-US" sz="2000" dirty="0" smtClean="0">
                <a:solidFill>
                  <a:srgbClr val="000000"/>
                </a:solidFill>
              </a:rPr>
            </a:br>
            <a:r>
              <a:rPr lang="en-US" altLang="en-US" sz="2000" dirty="0" smtClean="0">
                <a:solidFill>
                  <a:srgbClr val="000000"/>
                </a:solidFill>
              </a:rPr>
              <a:t>	a) simultaneously constraining fluxes and soil hydraulic/thermal 	properties</a:t>
            </a:r>
          </a:p>
          <a:p>
            <a:pPr marL="914400" lvl="2" indent="0" eaLnBrk="1" hangingPunct="1">
              <a:lnSpc>
                <a:spcPct val="130000"/>
              </a:lnSpc>
            </a:pPr>
            <a:r>
              <a:rPr lang="en-US" altLang="en-US" sz="2000" dirty="0" smtClean="0">
                <a:solidFill>
                  <a:srgbClr val="000000"/>
                </a:solidFill>
              </a:rPr>
              <a:t>b) frequently updating land surface model states for improved forecast skill</a:t>
            </a:r>
            <a:endParaRPr lang="en-US" altLang="en-US" sz="2000" dirty="0">
              <a:solidFill>
                <a:srgbClr val="000000"/>
              </a:solidFill>
            </a:endParaRPr>
          </a:p>
          <a:p>
            <a:pPr eaLnBrk="1" hangingPunct="1">
              <a:lnSpc>
                <a:spcPct val="130000"/>
              </a:lnSpc>
              <a:buAutoNum type="arabicPeriod"/>
            </a:pPr>
            <a:endParaRPr lang="en-US" altLang="en-US" sz="2000" dirty="0" smtClean="0">
              <a:solidFill>
                <a:srgbClr val="000000"/>
              </a:solidFill>
            </a:endParaRPr>
          </a:p>
          <a:p>
            <a:pPr eaLnBrk="1" hangingPunct="1">
              <a:lnSpc>
                <a:spcPct val="130000"/>
              </a:lnSpc>
              <a:buAutoNum type="arabicPeriod"/>
            </a:pPr>
            <a:r>
              <a:rPr lang="en-US" altLang="en-US" sz="2000" dirty="0" smtClean="0">
                <a:solidFill>
                  <a:srgbClr val="000000"/>
                </a:solidFill>
              </a:rPr>
              <a:t>EOF is a robust statistical framework to scale sparse regional SM networks </a:t>
            </a:r>
          </a:p>
          <a:p>
            <a:pPr marL="0" indent="0" eaLnBrk="1" hangingPunct="1">
              <a:lnSpc>
                <a:spcPct val="130000"/>
              </a:lnSpc>
            </a:pPr>
            <a:endParaRPr lang="en-US" altLang="en-US" sz="2000" dirty="0" smtClean="0">
              <a:solidFill>
                <a:srgbClr val="000000"/>
              </a:solidFill>
            </a:endParaRPr>
          </a:p>
        </p:txBody>
      </p:sp>
      <p:sp>
        <p:nvSpPr>
          <p:cNvPr id="25603" name="Slide Number Placeholder 10"/>
          <p:cNvSpPr>
            <a:spLocks noGrp="1"/>
          </p:cNvSpPr>
          <p:nvPr>
            <p:ph type="sldNum" sz="quarter" idx="12"/>
          </p:nvPr>
        </p:nvSpPr>
        <p:spPr>
          <a:xfrm>
            <a:off x="8394700" y="6350000"/>
            <a:ext cx="749300" cy="50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fld id="{BD0F8F73-29AF-D347-A9C4-11E8EF742ECC}" type="slidenum">
              <a:rPr lang="en-US" altLang="en-US" sz="1400"/>
              <a:pPr algn="ctr" eaLnBrk="1" hangingPunct="1"/>
              <a:t>4</a:t>
            </a:fld>
            <a:endParaRPr lang="en-US" altLang="en-US" sz="1400" dirty="0"/>
          </a:p>
        </p:txBody>
      </p:sp>
    </p:spTree>
    <p:extLst>
      <p:ext uri="{BB962C8B-B14F-4D97-AF65-F5344CB8AC3E}">
        <p14:creationId xmlns:p14="http://schemas.microsoft.com/office/powerpoint/2010/main" val="206929119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
          <p:cNvSpPr>
            <a:spLocks noChangeArrowheads="1"/>
          </p:cNvSpPr>
          <p:nvPr/>
        </p:nvSpPr>
        <p:spPr bwMode="auto">
          <a:xfrm>
            <a:off x="0" y="9525"/>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3600" dirty="0" smtClean="0">
                <a:solidFill>
                  <a:srgbClr val="000000"/>
                </a:solidFill>
              </a:rPr>
              <a:t>Take home messages</a:t>
            </a:r>
            <a:endParaRPr lang="en-US" altLang="en-US" sz="3600" dirty="0">
              <a:solidFill>
                <a:srgbClr val="000000"/>
              </a:solidFill>
            </a:endParaRPr>
          </a:p>
        </p:txBody>
      </p:sp>
      <p:sp>
        <p:nvSpPr>
          <p:cNvPr id="25602" name="TextBox 1"/>
          <p:cNvSpPr txBox="1">
            <a:spLocks noChangeArrowheads="1"/>
          </p:cNvSpPr>
          <p:nvPr/>
        </p:nvSpPr>
        <p:spPr bwMode="auto">
          <a:xfrm>
            <a:off x="0" y="762000"/>
            <a:ext cx="9144000"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130000"/>
              </a:lnSpc>
              <a:buAutoNum type="arabicPeriod"/>
            </a:pPr>
            <a:r>
              <a:rPr lang="en-US" altLang="en-US" sz="2000" dirty="0" smtClean="0">
                <a:solidFill>
                  <a:srgbClr val="000000"/>
                </a:solidFill>
              </a:rPr>
              <a:t>Society cares about past, present and future water fluxes (i.e. recharge, runoff, evapotranspiration, irrigation)</a:t>
            </a:r>
          </a:p>
          <a:p>
            <a:pPr eaLnBrk="1" hangingPunct="1">
              <a:lnSpc>
                <a:spcPct val="130000"/>
              </a:lnSpc>
              <a:buAutoNum type="arabicPeriod"/>
            </a:pPr>
            <a:endParaRPr lang="en-US" altLang="en-US" sz="2000" dirty="0" smtClean="0">
              <a:solidFill>
                <a:srgbClr val="000000"/>
              </a:solidFill>
            </a:endParaRPr>
          </a:p>
          <a:p>
            <a:pPr eaLnBrk="1" hangingPunct="1">
              <a:lnSpc>
                <a:spcPct val="130000"/>
              </a:lnSpc>
              <a:buAutoNum type="arabicPeriod"/>
            </a:pPr>
            <a:r>
              <a:rPr lang="en-US" altLang="en-US" sz="2000" dirty="0" smtClean="0">
                <a:solidFill>
                  <a:srgbClr val="000000"/>
                </a:solidFill>
              </a:rPr>
              <a:t>Soil moisture/tension observations are necessary for: </a:t>
            </a:r>
            <a:br>
              <a:rPr lang="en-US" altLang="en-US" sz="2000" dirty="0" smtClean="0">
                <a:solidFill>
                  <a:srgbClr val="000000"/>
                </a:solidFill>
              </a:rPr>
            </a:br>
            <a:r>
              <a:rPr lang="en-US" altLang="en-US" sz="2000" dirty="0" smtClean="0">
                <a:solidFill>
                  <a:srgbClr val="000000"/>
                </a:solidFill>
              </a:rPr>
              <a:t>	a) simultaneously constraining fluxes and soil hydraulic/thermal 	properties</a:t>
            </a:r>
          </a:p>
          <a:p>
            <a:pPr marL="914400" lvl="2" indent="0" eaLnBrk="1" hangingPunct="1">
              <a:lnSpc>
                <a:spcPct val="130000"/>
              </a:lnSpc>
            </a:pPr>
            <a:r>
              <a:rPr lang="en-US" altLang="en-US" sz="2000" dirty="0" smtClean="0">
                <a:solidFill>
                  <a:srgbClr val="000000"/>
                </a:solidFill>
              </a:rPr>
              <a:t>b) frequently updating land surface model states for improved forecast skill</a:t>
            </a:r>
            <a:endParaRPr lang="en-US" altLang="en-US" sz="2000" dirty="0">
              <a:solidFill>
                <a:srgbClr val="000000"/>
              </a:solidFill>
            </a:endParaRPr>
          </a:p>
          <a:p>
            <a:pPr eaLnBrk="1" hangingPunct="1">
              <a:lnSpc>
                <a:spcPct val="130000"/>
              </a:lnSpc>
              <a:buAutoNum type="arabicPeriod"/>
            </a:pPr>
            <a:endParaRPr lang="en-US" altLang="en-US" sz="2000" dirty="0" smtClean="0">
              <a:solidFill>
                <a:srgbClr val="000000"/>
              </a:solidFill>
            </a:endParaRPr>
          </a:p>
          <a:p>
            <a:pPr eaLnBrk="1" hangingPunct="1">
              <a:lnSpc>
                <a:spcPct val="130000"/>
              </a:lnSpc>
              <a:buAutoNum type="arabicPeriod"/>
            </a:pPr>
            <a:r>
              <a:rPr lang="en-US" altLang="en-US" sz="2000" dirty="0" smtClean="0">
                <a:solidFill>
                  <a:srgbClr val="000000"/>
                </a:solidFill>
              </a:rPr>
              <a:t>EOF is a robust statistical framework to scale sparse regional SM networks </a:t>
            </a:r>
          </a:p>
          <a:p>
            <a:pPr eaLnBrk="1" hangingPunct="1">
              <a:lnSpc>
                <a:spcPct val="130000"/>
              </a:lnSpc>
              <a:buAutoNum type="arabicPeriod"/>
            </a:pPr>
            <a:endParaRPr lang="en-US" altLang="en-US" sz="2000" dirty="0" smtClean="0">
              <a:solidFill>
                <a:srgbClr val="000000"/>
              </a:solidFill>
            </a:endParaRPr>
          </a:p>
          <a:p>
            <a:pPr eaLnBrk="1" hangingPunct="1">
              <a:lnSpc>
                <a:spcPct val="130000"/>
              </a:lnSpc>
              <a:buAutoNum type="arabicPeriod"/>
            </a:pPr>
            <a:r>
              <a:rPr lang="en-US" altLang="en-US" sz="2000" dirty="0" smtClean="0">
                <a:solidFill>
                  <a:srgbClr val="000000"/>
                </a:solidFill>
              </a:rPr>
              <a:t>CRNP rover offers an additional environmental covariate for </a:t>
            </a:r>
            <a:r>
              <a:rPr lang="en-US" altLang="en-US" sz="2000" dirty="0" err="1" smtClean="0">
                <a:solidFill>
                  <a:srgbClr val="000000"/>
                </a:solidFill>
              </a:rPr>
              <a:t>spatio</a:t>
            </a:r>
            <a:r>
              <a:rPr lang="en-US" altLang="en-US" sz="2000" dirty="0" smtClean="0">
                <a:solidFill>
                  <a:srgbClr val="000000"/>
                </a:solidFill>
              </a:rPr>
              <a:t>-temporal predictions of soil properties and states across scales</a:t>
            </a:r>
          </a:p>
        </p:txBody>
      </p:sp>
      <p:sp>
        <p:nvSpPr>
          <p:cNvPr id="25603" name="Slide Number Placeholder 10"/>
          <p:cNvSpPr>
            <a:spLocks noGrp="1"/>
          </p:cNvSpPr>
          <p:nvPr>
            <p:ph type="sldNum" sz="quarter" idx="12"/>
          </p:nvPr>
        </p:nvSpPr>
        <p:spPr>
          <a:xfrm>
            <a:off x="8394700" y="6350000"/>
            <a:ext cx="749300" cy="50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fld id="{BD0F8F73-29AF-D347-A9C4-11E8EF742ECC}" type="slidenum">
              <a:rPr lang="en-US" altLang="en-US" sz="1400"/>
              <a:pPr algn="ctr" eaLnBrk="1" hangingPunct="1"/>
              <a:t>5</a:t>
            </a:fld>
            <a:endParaRPr lang="en-US" altLang="en-US" sz="1400" dirty="0"/>
          </a:p>
        </p:txBody>
      </p:sp>
    </p:spTree>
    <p:extLst>
      <p:ext uri="{BB962C8B-B14F-4D97-AF65-F5344CB8AC3E}">
        <p14:creationId xmlns:p14="http://schemas.microsoft.com/office/powerpoint/2010/main" val="2310500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
          <p:cNvSpPr txBox="1">
            <a:spLocks noChangeArrowheads="1"/>
          </p:cNvSpPr>
          <p:nvPr/>
        </p:nvSpPr>
        <p:spPr bwMode="auto">
          <a:xfrm>
            <a:off x="972383" y="1"/>
            <a:ext cx="7153916" cy="57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44" tIns="44921" rIns="89844" bIns="4492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177" dirty="0">
                <a:latin typeface="+mn-lt"/>
                <a:cs typeface="Comic Sans MS" charset="0"/>
              </a:rPr>
              <a:t>1D Richards Equation</a:t>
            </a:r>
          </a:p>
        </p:txBody>
      </p:sp>
      <p:sp>
        <p:nvSpPr>
          <p:cNvPr id="27651" name="Slide Number Placeholder 3"/>
          <p:cNvSpPr>
            <a:spLocks noGrp="1"/>
          </p:cNvSpPr>
          <p:nvPr>
            <p:ph type="sldNum" sz="quarter" idx="12"/>
          </p:nvPr>
        </p:nvSpPr>
        <p:spPr>
          <a:xfrm>
            <a:off x="8587909" y="6534431"/>
            <a:ext cx="421621" cy="3235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530">
                <a:solidFill>
                  <a:schemeClr val="tx1"/>
                </a:solidFill>
                <a:latin typeface="Arial" charset="0"/>
                <a:ea typeface="ＭＳ Ｐゴシック" charset="0"/>
                <a:cs typeface="ＭＳ Ｐゴシック" charset="0"/>
              </a:defRPr>
            </a:lvl1pPr>
            <a:lvl2pPr marL="655579" indent="-252146" eaLnBrk="0" hangingPunct="0">
              <a:defRPr sz="3530">
                <a:solidFill>
                  <a:schemeClr val="tx1"/>
                </a:solidFill>
                <a:latin typeface="Arial" charset="0"/>
                <a:ea typeface="ＭＳ Ｐゴシック" charset="0"/>
              </a:defRPr>
            </a:lvl2pPr>
            <a:lvl3pPr marL="1008583" indent="-201717" eaLnBrk="0" hangingPunct="0">
              <a:defRPr sz="3530">
                <a:solidFill>
                  <a:schemeClr val="tx1"/>
                </a:solidFill>
                <a:latin typeface="Arial" charset="0"/>
                <a:ea typeface="ＭＳ Ｐゴシック" charset="0"/>
              </a:defRPr>
            </a:lvl3pPr>
            <a:lvl4pPr marL="1412016" indent="-201717" eaLnBrk="0" hangingPunct="0">
              <a:defRPr sz="3530">
                <a:solidFill>
                  <a:schemeClr val="tx1"/>
                </a:solidFill>
                <a:latin typeface="Arial" charset="0"/>
                <a:ea typeface="ＭＳ Ｐゴシック" charset="0"/>
              </a:defRPr>
            </a:lvl4pPr>
            <a:lvl5pPr marL="1815450" indent="-201717" eaLnBrk="0" hangingPunct="0">
              <a:defRPr sz="3530">
                <a:solidFill>
                  <a:schemeClr val="tx1"/>
                </a:solidFill>
                <a:latin typeface="Arial" charset="0"/>
                <a:ea typeface="ＭＳ Ｐゴシック" charset="0"/>
              </a:defRPr>
            </a:lvl5pPr>
            <a:lvl6pPr marL="2218883" indent="-201717" eaLnBrk="0" fontAlgn="base" hangingPunct="0">
              <a:spcBef>
                <a:spcPct val="0"/>
              </a:spcBef>
              <a:spcAft>
                <a:spcPct val="0"/>
              </a:spcAft>
              <a:defRPr sz="3530">
                <a:solidFill>
                  <a:schemeClr val="tx1"/>
                </a:solidFill>
                <a:latin typeface="Arial" charset="0"/>
                <a:ea typeface="ＭＳ Ｐゴシック" charset="0"/>
              </a:defRPr>
            </a:lvl6pPr>
            <a:lvl7pPr marL="2622316" indent="-201717" eaLnBrk="0" fontAlgn="base" hangingPunct="0">
              <a:spcBef>
                <a:spcPct val="0"/>
              </a:spcBef>
              <a:spcAft>
                <a:spcPct val="0"/>
              </a:spcAft>
              <a:defRPr sz="3530">
                <a:solidFill>
                  <a:schemeClr val="tx1"/>
                </a:solidFill>
                <a:latin typeface="Arial" charset="0"/>
                <a:ea typeface="ＭＳ Ｐゴシック" charset="0"/>
              </a:defRPr>
            </a:lvl7pPr>
            <a:lvl8pPr marL="3025750" indent="-201717" eaLnBrk="0" fontAlgn="base" hangingPunct="0">
              <a:spcBef>
                <a:spcPct val="0"/>
              </a:spcBef>
              <a:spcAft>
                <a:spcPct val="0"/>
              </a:spcAft>
              <a:defRPr sz="3530">
                <a:solidFill>
                  <a:schemeClr val="tx1"/>
                </a:solidFill>
                <a:latin typeface="Arial" charset="0"/>
                <a:ea typeface="ＭＳ Ｐゴシック" charset="0"/>
              </a:defRPr>
            </a:lvl8pPr>
            <a:lvl9pPr marL="3429183" indent="-201717" eaLnBrk="0" fontAlgn="base" hangingPunct="0">
              <a:spcBef>
                <a:spcPct val="0"/>
              </a:spcBef>
              <a:spcAft>
                <a:spcPct val="0"/>
              </a:spcAft>
              <a:defRPr sz="3530">
                <a:solidFill>
                  <a:schemeClr val="tx1"/>
                </a:solidFill>
                <a:latin typeface="Arial" charset="0"/>
                <a:ea typeface="ＭＳ Ｐゴシック" charset="0"/>
              </a:defRPr>
            </a:lvl9pPr>
          </a:lstStyle>
          <a:p>
            <a:pPr algn="l" eaLnBrk="1" hangingPunct="1"/>
            <a:fld id="{51B97B7D-A056-5142-B5E0-70CA29319D4D}" type="slidenum">
              <a:rPr lang="en-US" sz="1412"/>
              <a:pPr algn="l" eaLnBrk="1" hangingPunct="1"/>
              <a:t>6</a:t>
            </a:fld>
            <a:endParaRPr lang="en-US" sz="1412" dirty="0"/>
          </a:p>
        </p:txBody>
      </p:sp>
      <p:pic>
        <p:nvPicPr>
          <p:cNvPr id="29" name="Picture 4" descr="42"/>
          <p:cNvPicPr>
            <a:picLocks noChangeAspect="1" noChangeArrowheads="1"/>
          </p:cNvPicPr>
          <p:nvPr/>
        </p:nvPicPr>
        <p:blipFill>
          <a:blip r:embed="rId3" cstate="print">
            <a:lum bright="4000"/>
            <a:extLst>
              <a:ext uri="{28A0092B-C50C-407E-A947-70E740481C1C}">
                <a14:useLocalDpi xmlns:a14="http://schemas.microsoft.com/office/drawing/2010/main"/>
              </a:ext>
            </a:extLst>
          </a:blip>
          <a:srcRect/>
          <a:stretch>
            <a:fillRect/>
          </a:stretch>
        </p:blipFill>
        <p:spPr bwMode="auto">
          <a:xfrm>
            <a:off x="2441181" y="2726666"/>
            <a:ext cx="4585735" cy="413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p:nvSpPr>
        <p:spPr bwMode="auto">
          <a:xfrm>
            <a:off x="784412" y="762060"/>
            <a:ext cx="163004" cy="358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80682" tIns="40341" rIns="80682" bIns="40341"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nvGraphicFramePr>
        <p:xfrm>
          <a:off x="1649645" y="799354"/>
          <a:ext cx="2985004" cy="717176"/>
        </p:xfrm>
        <a:graphic>
          <a:graphicData uri="http://schemas.openxmlformats.org/presentationml/2006/ole">
            <mc:AlternateContent xmlns:mc="http://schemas.openxmlformats.org/markup-compatibility/2006">
              <mc:Choice xmlns:v="urn:schemas-microsoft-com:vml" Requires="v">
                <p:oleObj spid="_x0000_s1055" r:id="rId4" imgW="1930400" imgH="457200" progId="Equation.DSMT4">
                  <p:embed/>
                </p:oleObj>
              </mc:Choice>
              <mc:Fallback>
                <p:oleObj r:id="rId4" imgW="1930400" imgH="457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9645" y="799354"/>
                        <a:ext cx="2985004" cy="717176"/>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8" name="Rectangle 7"/>
              <p:cNvSpPr/>
              <p:nvPr/>
            </p:nvSpPr>
            <p:spPr>
              <a:xfrm>
                <a:off x="259770" y="1733325"/>
                <a:ext cx="8749759" cy="907171"/>
              </a:xfrm>
              <a:prstGeom prst="rect">
                <a:avLst/>
              </a:prstGeom>
            </p:spPr>
            <p:txBody>
              <a:bodyPr wrap="square">
                <a:spAutoFit/>
              </a:bodyPr>
              <a:lstStyle/>
              <a:p>
                <a:r>
                  <a:rPr lang="en-US" sz="1765" dirty="0">
                    <a:solidFill>
                      <a:srgbClr val="000000"/>
                    </a:solidFill>
                    <a:latin typeface="Times New Roman" charset="0"/>
                    <a:ea typeface="Calibri" charset="0"/>
                  </a:rPr>
                  <a:t>where</a:t>
                </a:r>
                <a:r>
                  <a:rPr lang="en-US" sz="1765" b="1" dirty="0">
                    <a:solidFill>
                      <a:srgbClr val="000000"/>
                    </a:solidFill>
                    <a:latin typeface="Times New Roman" charset="0"/>
                    <a:ea typeface="Calibri" charset="0"/>
                  </a:rPr>
                  <a:t> </a:t>
                </a:r>
                <a14:m>
                  <m:oMath xmlns:m="http://schemas.openxmlformats.org/officeDocument/2006/math">
                    <m:r>
                      <a:rPr lang="en-US" sz="1765" i="1">
                        <a:solidFill>
                          <a:srgbClr val="000000"/>
                        </a:solidFill>
                        <a:latin typeface="Cambria Math" charset="0"/>
                        <a:ea typeface="Calibri" charset="0"/>
                        <a:cs typeface="Times New Roman" charset="0"/>
                      </a:rPr>
                      <m:t>𝜃</m:t>
                    </m:r>
                  </m:oMath>
                </a14:m>
                <a:r>
                  <a:rPr lang="en-US" sz="1765" dirty="0">
                    <a:solidFill>
                      <a:srgbClr val="000000"/>
                    </a:solidFill>
                    <a:latin typeface="Times New Roman" charset="0"/>
                    <a:ea typeface="宋体" charset="0"/>
                  </a:rPr>
                  <a:t> is volumetric water content (cm</a:t>
                </a:r>
                <a:r>
                  <a:rPr lang="en-US" sz="1765" baseline="30000" dirty="0">
                    <a:solidFill>
                      <a:srgbClr val="000000"/>
                    </a:solidFill>
                    <a:latin typeface="Times New Roman" charset="0"/>
                    <a:ea typeface="宋体" charset="0"/>
                  </a:rPr>
                  <a:t>3</a:t>
                </a:r>
                <a:r>
                  <a:rPr lang="en-US" sz="1765" dirty="0">
                    <a:solidFill>
                      <a:srgbClr val="000000"/>
                    </a:solidFill>
                    <a:latin typeface="Times New Roman" charset="0"/>
                    <a:ea typeface="宋体" charset="0"/>
                  </a:rPr>
                  <a:t>/cm</a:t>
                </a:r>
                <a:r>
                  <a:rPr lang="en-US" sz="1765" baseline="30000" dirty="0">
                    <a:solidFill>
                      <a:srgbClr val="000000"/>
                    </a:solidFill>
                    <a:latin typeface="Times New Roman" charset="0"/>
                    <a:ea typeface="宋体" charset="0"/>
                  </a:rPr>
                  <a:t>3</a:t>
                </a:r>
                <a:r>
                  <a:rPr lang="en-US" sz="1765" dirty="0">
                    <a:solidFill>
                      <a:srgbClr val="000000"/>
                    </a:solidFill>
                    <a:latin typeface="Times New Roman" charset="0"/>
                    <a:ea typeface="宋体" charset="0"/>
                  </a:rPr>
                  <a:t>), </a:t>
                </a:r>
                <a:r>
                  <a:rPr lang="en-US" sz="1765" i="1" dirty="0">
                    <a:solidFill>
                      <a:srgbClr val="000000"/>
                    </a:solidFill>
                    <a:latin typeface="Times New Roman" charset="0"/>
                    <a:ea typeface="宋体" charset="0"/>
                  </a:rPr>
                  <a:t>t</a:t>
                </a:r>
                <a:r>
                  <a:rPr lang="en-US" sz="1765" dirty="0">
                    <a:solidFill>
                      <a:srgbClr val="000000"/>
                    </a:solidFill>
                    <a:latin typeface="Times New Roman" charset="0"/>
                    <a:ea typeface="宋体" charset="0"/>
                  </a:rPr>
                  <a:t> is time (day), </a:t>
                </a:r>
                <a:r>
                  <a:rPr lang="en-US" sz="1765" i="1" dirty="0">
                    <a:solidFill>
                      <a:srgbClr val="000000"/>
                    </a:solidFill>
                    <a:latin typeface="Times New Roman" charset="0"/>
                    <a:ea typeface="宋体" charset="0"/>
                  </a:rPr>
                  <a:t>z</a:t>
                </a:r>
                <a:r>
                  <a:rPr lang="en-US" sz="1765" dirty="0">
                    <a:solidFill>
                      <a:srgbClr val="000000"/>
                    </a:solidFill>
                    <a:latin typeface="Times New Roman" charset="0"/>
                    <a:ea typeface="宋体" charset="0"/>
                  </a:rPr>
                  <a:t> is the spatial location (cm), </a:t>
                </a:r>
                <a:r>
                  <a:rPr lang="en-US" sz="1765" i="1" dirty="0">
                    <a:solidFill>
                      <a:srgbClr val="000000"/>
                    </a:solidFill>
                    <a:latin typeface="Times New Roman" charset="0"/>
                    <a:ea typeface="宋体" charset="0"/>
                  </a:rPr>
                  <a:t>K</a:t>
                </a:r>
                <a:r>
                  <a:rPr lang="en-US" sz="1765" dirty="0">
                    <a:solidFill>
                      <a:srgbClr val="000000"/>
                    </a:solidFill>
                    <a:latin typeface="Times New Roman" charset="0"/>
                    <a:ea typeface="宋体" charset="0"/>
                  </a:rPr>
                  <a:t>(</a:t>
                </a:r>
                <a14:m>
                  <m:oMath xmlns:m="http://schemas.openxmlformats.org/officeDocument/2006/math">
                    <m:r>
                      <a:rPr lang="en-US" sz="1765" i="1">
                        <a:solidFill>
                          <a:srgbClr val="000000"/>
                        </a:solidFill>
                        <a:latin typeface="Cambria Math" charset="0"/>
                        <a:ea typeface="Calibri" charset="0"/>
                        <a:cs typeface="Times New Roman" charset="0"/>
                      </a:rPr>
                      <m:t>𝜃</m:t>
                    </m:r>
                  </m:oMath>
                </a14:m>
                <a:r>
                  <a:rPr lang="en-US" sz="1765" dirty="0">
                    <a:solidFill>
                      <a:srgbClr val="000000"/>
                    </a:solidFill>
                    <a:latin typeface="Times New Roman" charset="0"/>
                    <a:ea typeface="宋体" charset="0"/>
                  </a:rPr>
                  <a:t>)</a:t>
                </a:r>
                <a:r>
                  <a:rPr lang="en-US" sz="1765" i="1" dirty="0">
                    <a:solidFill>
                      <a:srgbClr val="000000"/>
                    </a:solidFill>
                    <a:latin typeface="Times New Roman" charset="0"/>
                    <a:ea typeface="宋体" charset="0"/>
                  </a:rPr>
                  <a:t> </a:t>
                </a:r>
                <a:r>
                  <a:rPr lang="en-US" sz="1765" dirty="0">
                    <a:solidFill>
                      <a:srgbClr val="000000"/>
                    </a:solidFill>
                    <a:latin typeface="Times New Roman" charset="0"/>
                    <a:ea typeface="宋体" charset="0"/>
                  </a:rPr>
                  <a:t>is unsaturated hydraulic conductivity (cm/day), </a:t>
                </a:r>
                <a:r>
                  <a:rPr lang="en-US" sz="1765" i="1" dirty="0">
                    <a:solidFill>
                      <a:srgbClr val="000000"/>
                    </a:solidFill>
                    <a:latin typeface="Times New Roman" charset="0"/>
                    <a:ea typeface="宋体" charset="0"/>
                  </a:rPr>
                  <a:t>h</a:t>
                </a:r>
                <a:r>
                  <a:rPr lang="en-US" sz="1765" dirty="0">
                    <a:solidFill>
                      <a:srgbClr val="000000"/>
                    </a:solidFill>
                    <a:latin typeface="Times New Roman" charset="0"/>
                    <a:ea typeface="宋体" charset="0"/>
                  </a:rPr>
                  <a:t> is pressure head (cm), and </a:t>
                </a:r>
                <a:r>
                  <a:rPr lang="en-US" sz="1765" i="1" dirty="0">
                    <a:solidFill>
                      <a:srgbClr val="000000"/>
                    </a:solidFill>
                    <a:latin typeface="Times New Roman" charset="0"/>
                    <a:ea typeface="宋体" charset="0"/>
                  </a:rPr>
                  <a:t>S</a:t>
                </a:r>
                <a:r>
                  <a:rPr lang="en-US" sz="1765" dirty="0">
                    <a:solidFill>
                      <a:srgbClr val="000000"/>
                    </a:solidFill>
                    <a:latin typeface="Times New Roman" charset="0"/>
                    <a:ea typeface="宋体" charset="0"/>
                  </a:rPr>
                  <a:t> is a sink term describing evapotranspiration (1/day). </a:t>
                </a:r>
                <a:endParaRPr lang="en-US" sz="1765" dirty="0"/>
              </a:p>
            </p:txBody>
          </p:sp>
        </mc:Choice>
        <mc:Fallback xmlns="">
          <p:sp>
            <p:nvSpPr>
              <p:cNvPr id="8" name="Rectangle 7"/>
              <p:cNvSpPr>
                <a:spLocks noRot="1" noChangeAspect="1" noMove="1" noResize="1" noEditPoints="1" noAdjustHandles="1" noChangeArrowheads="1" noChangeShapeType="1" noTextEdit="1"/>
              </p:cNvSpPr>
              <p:nvPr/>
            </p:nvSpPr>
            <p:spPr>
              <a:xfrm>
                <a:off x="142006" y="1964435"/>
                <a:ext cx="9916393" cy="1015663"/>
              </a:xfrm>
              <a:prstGeom prst="rect">
                <a:avLst/>
              </a:prstGeom>
              <a:blipFill rotWithShape="0">
                <a:blip r:embed="rId6"/>
                <a:stretch>
                  <a:fillRect l="-615" t="-2994" b="-9581"/>
                </a:stretch>
              </a:blipFill>
            </p:spPr>
            <p:txBody>
              <a:bodyPr/>
              <a:lstStyle/>
              <a:p>
                <a:r>
                  <a:rPr lang="en-US">
                    <a:noFill/>
                  </a:rPr>
                  <a:t> </a:t>
                </a:r>
              </a:p>
            </p:txBody>
          </p:sp>
        </mc:Fallback>
      </mc:AlternateContent>
    </p:spTree>
    <p:extLst>
      <p:ext uri="{BB962C8B-B14F-4D97-AF65-F5344CB8AC3E}">
        <p14:creationId xmlns:p14="http://schemas.microsoft.com/office/powerpoint/2010/main" val="243480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
          <p:cNvSpPr txBox="1">
            <a:spLocks noChangeArrowheads="1"/>
          </p:cNvSpPr>
          <p:nvPr/>
        </p:nvSpPr>
        <p:spPr bwMode="auto">
          <a:xfrm>
            <a:off x="1420813" y="30163"/>
            <a:ext cx="63944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900" dirty="0">
                <a:latin typeface="+mn-lt"/>
                <a:cs typeface="Comic Sans MS" charset="0"/>
              </a:rPr>
              <a:t>Organization of Soil Moisture</a:t>
            </a:r>
          </a:p>
        </p:txBody>
      </p:sp>
      <p:sp>
        <p:nvSpPr>
          <p:cNvPr id="30722" name="TextBox 6"/>
          <p:cNvSpPr txBox="1">
            <a:spLocks noChangeArrowheads="1"/>
          </p:cNvSpPr>
          <p:nvPr/>
        </p:nvSpPr>
        <p:spPr bwMode="auto">
          <a:xfrm>
            <a:off x="222250" y="6403975"/>
            <a:ext cx="3297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12" tIns="41005" rIns="82012" bIns="41005">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latin typeface="Times New Roman" charset="0"/>
              </a:rPr>
              <a:t>Crow et al., 2012, Jana 2010</a:t>
            </a:r>
          </a:p>
        </p:txBody>
      </p:sp>
      <p:sp>
        <p:nvSpPr>
          <p:cNvPr id="30723" name="Slide Number Placeholder 3"/>
          <p:cNvSpPr>
            <a:spLocks noGrp="1"/>
          </p:cNvSpPr>
          <p:nvPr>
            <p:ph type="sldNum" sz="quarter" idx="12"/>
          </p:nvPr>
        </p:nvSpPr>
        <p:spPr>
          <a:xfrm>
            <a:off x="8709025" y="6534150"/>
            <a:ext cx="4349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fld id="{120291EC-7F31-2A45-856E-5B1B9653EC2E}" type="slidenum">
              <a:rPr lang="en-US" altLang="en-US" sz="1400"/>
              <a:pPr algn="l" eaLnBrk="1" hangingPunct="1"/>
              <a:t>7</a:t>
            </a:fld>
            <a:endParaRPr lang="en-US" altLang="en-US" sz="1400"/>
          </a:p>
        </p:txBody>
      </p:sp>
      <p:grpSp>
        <p:nvGrpSpPr>
          <p:cNvPr id="30724" name="Group 12"/>
          <p:cNvGrpSpPr>
            <a:grpSpLocks/>
          </p:cNvGrpSpPr>
          <p:nvPr/>
        </p:nvGrpSpPr>
        <p:grpSpPr bwMode="auto">
          <a:xfrm>
            <a:off x="409575" y="866775"/>
            <a:ext cx="8235950" cy="5149850"/>
            <a:chOff x="168087" y="728333"/>
            <a:chExt cx="9058047" cy="5836014"/>
          </a:xfrm>
        </p:grpSpPr>
        <p:sp>
          <p:nvSpPr>
            <p:cNvPr id="14" name="Rectangle 13"/>
            <p:cNvSpPr/>
            <p:nvPr/>
          </p:nvSpPr>
          <p:spPr>
            <a:xfrm>
              <a:off x="335699" y="1372381"/>
              <a:ext cx="8536005" cy="51919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0726" name="Picture 1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8087" y="1450468"/>
              <a:ext cx="9058047" cy="511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p:nvCxnSpPr>
          <p:spPr>
            <a:xfrm>
              <a:off x="3230503" y="2539945"/>
              <a:ext cx="0" cy="3222040"/>
            </a:xfrm>
            <a:prstGeom prst="line">
              <a:avLst/>
            </a:prstGeom>
            <a:ln w="38100" cmpd="sng">
              <a:solidFill>
                <a:srgbClr val="660066"/>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878255" y="2543543"/>
              <a:ext cx="0" cy="3220242"/>
            </a:xfrm>
            <a:prstGeom prst="line">
              <a:avLst/>
            </a:prstGeom>
            <a:ln w="38100" cmpd="sng">
              <a:solidFill>
                <a:srgbClr val="660066"/>
              </a:solidFill>
            </a:ln>
            <a:effectLst/>
          </p:spPr>
          <p:style>
            <a:lnRef idx="2">
              <a:schemeClr val="accent1"/>
            </a:lnRef>
            <a:fillRef idx="0">
              <a:schemeClr val="accent1"/>
            </a:fillRef>
            <a:effectRef idx="1">
              <a:schemeClr val="accent1"/>
            </a:effectRef>
            <a:fontRef idx="minor">
              <a:schemeClr val="tx1"/>
            </a:fontRef>
          </p:style>
        </p:cxnSp>
        <p:sp>
          <p:nvSpPr>
            <p:cNvPr id="30729" name="TextBox 17"/>
            <p:cNvSpPr txBox="1">
              <a:spLocks noChangeArrowheads="1"/>
            </p:cNvSpPr>
            <p:nvPr/>
          </p:nvSpPr>
          <p:spPr bwMode="auto">
            <a:xfrm rot="-5400000">
              <a:off x="1826461" y="1932097"/>
              <a:ext cx="2510294"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000" b="1">
                  <a:solidFill>
                    <a:srgbClr val="660066"/>
                  </a:solidFill>
                </a:rPr>
                <a:t>Sprinkler Scale</a:t>
              </a:r>
            </a:p>
          </p:txBody>
        </p:sp>
        <p:sp>
          <p:nvSpPr>
            <p:cNvPr id="30730" name="TextBox 18"/>
            <p:cNvSpPr txBox="1">
              <a:spLocks noChangeArrowheads="1"/>
            </p:cNvSpPr>
            <p:nvPr/>
          </p:nvSpPr>
          <p:spPr bwMode="auto">
            <a:xfrm rot="-5400000">
              <a:off x="2411594" y="1891574"/>
              <a:ext cx="2597325"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000" b="1">
                  <a:solidFill>
                    <a:srgbClr val="660066"/>
                  </a:solidFill>
                </a:rPr>
                <a:t>Center-pivot Scale</a:t>
              </a:r>
            </a:p>
          </p:txBody>
        </p:sp>
      </p:grpSp>
    </p:spTree>
    <p:extLst>
      <p:ext uri="{BB962C8B-B14F-4D97-AF65-F5344CB8AC3E}">
        <p14:creationId xmlns:p14="http://schemas.microsoft.com/office/powerpoint/2010/main" val="45272324"/>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0275" y="1331913"/>
            <a:ext cx="4983163" cy="441325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82058" tIns="41029" rIns="82058" bIns="41029" anchor="ctr"/>
          <a:lstStyle/>
          <a:p>
            <a:pPr algn="ctr">
              <a:defRPr/>
            </a:pPr>
            <a:endParaRPr lang="en-US"/>
          </a:p>
        </p:txBody>
      </p:sp>
      <p:sp>
        <p:nvSpPr>
          <p:cNvPr id="6" name="TextBox 2"/>
          <p:cNvSpPr txBox="1">
            <a:spLocks noChangeArrowheads="1"/>
          </p:cNvSpPr>
          <p:nvPr/>
        </p:nvSpPr>
        <p:spPr bwMode="auto">
          <a:xfrm>
            <a:off x="1411288" y="0"/>
            <a:ext cx="6394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200" dirty="0" smtClean="0">
                <a:solidFill>
                  <a:srgbClr val="000000"/>
                </a:solidFill>
                <a:latin typeface="+mn-lt"/>
                <a:cs typeface="Comic Sans MS" charset="0"/>
              </a:rPr>
              <a:t>Measurement tools are limiting</a:t>
            </a:r>
          </a:p>
        </p:txBody>
      </p:sp>
      <p:sp>
        <p:nvSpPr>
          <p:cNvPr id="31747" name="TextBox 6"/>
          <p:cNvSpPr txBox="1">
            <a:spLocks noChangeArrowheads="1"/>
          </p:cNvSpPr>
          <p:nvPr/>
        </p:nvSpPr>
        <p:spPr bwMode="auto">
          <a:xfrm>
            <a:off x="3238500" y="5962650"/>
            <a:ext cx="13477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100 m</a:t>
            </a:r>
          </a:p>
        </p:txBody>
      </p:sp>
      <p:sp>
        <p:nvSpPr>
          <p:cNvPr id="31748" name="TextBox 7"/>
          <p:cNvSpPr txBox="1">
            <a:spLocks noChangeArrowheads="1"/>
          </p:cNvSpPr>
          <p:nvPr/>
        </p:nvSpPr>
        <p:spPr bwMode="auto">
          <a:xfrm>
            <a:off x="4764088" y="5976938"/>
            <a:ext cx="13477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10 km</a:t>
            </a:r>
          </a:p>
        </p:txBody>
      </p:sp>
      <p:sp>
        <p:nvSpPr>
          <p:cNvPr id="31749" name="TextBox 8"/>
          <p:cNvSpPr txBox="1">
            <a:spLocks noChangeArrowheads="1"/>
          </p:cNvSpPr>
          <p:nvPr/>
        </p:nvSpPr>
        <p:spPr bwMode="auto">
          <a:xfrm>
            <a:off x="6042025" y="5969000"/>
            <a:ext cx="12334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1000 km</a:t>
            </a:r>
          </a:p>
        </p:txBody>
      </p:sp>
      <p:sp>
        <p:nvSpPr>
          <p:cNvPr id="31750" name="TextBox 9"/>
          <p:cNvSpPr txBox="1">
            <a:spLocks noChangeArrowheads="1"/>
          </p:cNvSpPr>
          <p:nvPr/>
        </p:nvSpPr>
        <p:spPr bwMode="auto">
          <a:xfrm>
            <a:off x="796925" y="4525963"/>
            <a:ext cx="10858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 minute</a:t>
            </a:r>
          </a:p>
        </p:txBody>
      </p:sp>
      <p:sp>
        <p:nvSpPr>
          <p:cNvPr id="31751" name="TextBox 10"/>
          <p:cNvSpPr txBox="1">
            <a:spLocks noChangeArrowheads="1"/>
          </p:cNvSpPr>
          <p:nvPr/>
        </p:nvSpPr>
        <p:spPr bwMode="auto">
          <a:xfrm>
            <a:off x="796925" y="3759200"/>
            <a:ext cx="9683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 hour</a:t>
            </a:r>
          </a:p>
        </p:txBody>
      </p:sp>
      <p:sp>
        <p:nvSpPr>
          <p:cNvPr id="31752" name="TextBox 11"/>
          <p:cNvSpPr txBox="1">
            <a:spLocks noChangeArrowheads="1"/>
          </p:cNvSpPr>
          <p:nvPr/>
        </p:nvSpPr>
        <p:spPr bwMode="auto">
          <a:xfrm>
            <a:off x="795338" y="3081338"/>
            <a:ext cx="96996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 day</a:t>
            </a:r>
          </a:p>
        </p:txBody>
      </p:sp>
      <p:sp>
        <p:nvSpPr>
          <p:cNvPr id="31753" name="TextBox 12"/>
          <p:cNvSpPr txBox="1">
            <a:spLocks noChangeArrowheads="1"/>
          </p:cNvSpPr>
          <p:nvPr/>
        </p:nvSpPr>
        <p:spPr bwMode="auto">
          <a:xfrm>
            <a:off x="795338" y="2328863"/>
            <a:ext cx="110331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 month</a:t>
            </a:r>
          </a:p>
        </p:txBody>
      </p:sp>
      <p:sp>
        <p:nvSpPr>
          <p:cNvPr id="31754" name="TextBox 13"/>
          <p:cNvSpPr txBox="1">
            <a:spLocks noChangeArrowheads="1"/>
          </p:cNvSpPr>
          <p:nvPr/>
        </p:nvSpPr>
        <p:spPr bwMode="auto">
          <a:xfrm>
            <a:off x="793750" y="1590675"/>
            <a:ext cx="110331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 year</a:t>
            </a:r>
          </a:p>
        </p:txBody>
      </p:sp>
      <p:sp>
        <p:nvSpPr>
          <p:cNvPr id="4" name="Rectangle 3"/>
          <p:cNvSpPr/>
          <p:nvPr/>
        </p:nvSpPr>
        <p:spPr>
          <a:xfrm>
            <a:off x="2200275" y="1474788"/>
            <a:ext cx="295275" cy="3459162"/>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82058" tIns="41029" rIns="82058" bIns="41029" anchor="ctr"/>
          <a:lstStyle/>
          <a:p>
            <a:pPr algn="ctr">
              <a:defRPr/>
            </a:pPr>
            <a:endParaRPr lang="en-US"/>
          </a:p>
        </p:txBody>
      </p:sp>
      <p:sp>
        <p:nvSpPr>
          <p:cNvPr id="31756" name="TextBox 6"/>
          <p:cNvSpPr txBox="1">
            <a:spLocks noChangeArrowheads="1"/>
          </p:cNvSpPr>
          <p:nvPr/>
        </p:nvSpPr>
        <p:spPr bwMode="auto">
          <a:xfrm>
            <a:off x="0" y="6586538"/>
            <a:ext cx="329723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12" tIns="41005" rIns="82012" bIns="41005">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300">
                <a:latin typeface="Times New Roman" charset="0"/>
              </a:rPr>
              <a:t>Adapted from Robinson (2008)</a:t>
            </a:r>
          </a:p>
        </p:txBody>
      </p:sp>
      <p:sp>
        <p:nvSpPr>
          <p:cNvPr id="31757" name="TextBox 52"/>
          <p:cNvSpPr txBox="1">
            <a:spLocks noChangeArrowheads="1"/>
          </p:cNvSpPr>
          <p:nvPr/>
        </p:nvSpPr>
        <p:spPr bwMode="auto">
          <a:xfrm>
            <a:off x="1333500" y="709613"/>
            <a:ext cx="23463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a:solidFill>
                  <a:srgbClr val="0000FF"/>
                </a:solidFill>
              </a:rPr>
              <a:t>TDR Sensor Array</a:t>
            </a:r>
          </a:p>
        </p:txBody>
      </p:sp>
      <p:cxnSp>
        <p:nvCxnSpPr>
          <p:cNvPr id="60" name="Straight Connector 59"/>
          <p:cNvCxnSpPr/>
          <p:nvPr/>
        </p:nvCxnSpPr>
        <p:spPr>
          <a:xfrm>
            <a:off x="3663950" y="5610225"/>
            <a:ext cx="0" cy="13493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205413" y="5610225"/>
            <a:ext cx="0" cy="13335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6591300" y="5616575"/>
            <a:ext cx="0" cy="13493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flipV="1">
            <a:off x="2182813" y="4735513"/>
            <a:ext cx="165100" cy="317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flipV="1">
            <a:off x="2190750" y="3944938"/>
            <a:ext cx="163513" cy="317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flipV="1">
            <a:off x="2197100" y="3275013"/>
            <a:ext cx="163513" cy="1587"/>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2189163" y="2478088"/>
            <a:ext cx="165100" cy="1587"/>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2181225" y="1755775"/>
            <a:ext cx="165100" cy="158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1766" name="TextBox 70"/>
          <p:cNvSpPr txBox="1">
            <a:spLocks noChangeArrowheads="1"/>
          </p:cNvSpPr>
          <p:nvPr/>
        </p:nvSpPr>
        <p:spPr bwMode="auto">
          <a:xfrm>
            <a:off x="1976438" y="5942013"/>
            <a:ext cx="7048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 m</a:t>
            </a:r>
          </a:p>
        </p:txBody>
      </p:sp>
      <p:sp>
        <p:nvSpPr>
          <p:cNvPr id="31767" name="Slide Number Placeholder 3"/>
          <p:cNvSpPr>
            <a:spLocks noGrp="1"/>
          </p:cNvSpPr>
          <p:nvPr>
            <p:ph type="sldNum" sz="quarter" idx="12"/>
          </p:nvPr>
        </p:nvSpPr>
        <p:spPr>
          <a:xfrm>
            <a:off x="8709025" y="6534150"/>
            <a:ext cx="4349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fld id="{C27EFB93-5CBB-A847-9333-C0D3C6612760}" type="slidenum">
              <a:rPr lang="en-US" altLang="en-US" sz="1400"/>
              <a:pPr algn="l" eaLnBrk="1" hangingPunct="1"/>
              <a:t>8</a:t>
            </a:fld>
            <a:endParaRPr lang="en-US" altLang="en-US" sz="1400"/>
          </a:p>
        </p:txBody>
      </p:sp>
    </p:spTree>
    <p:extLst>
      <p:ext uri="{BB962C8B-B14F-4D97-AF65-F5344CB8AC3E}">
        <p14:creationId xmlns:p14="http://schemas.microsoft.com/office/powerpoint/2010/main" val="6827384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0275" y="1331913"/>
            <a:ext cx="4983163" cy="441325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82058" tIns="41029" rIns="82058" bIns="41029" anchor="ctr"/>
          <a:lstStyle/>
          <a:p>
            <a:pPr algn="ctr">
              <a:defRPr/>
            </a:pPr>
            <a:endParaRPr lang="en-US"/>
          </a:p>
        </p:txBody>
      </p:sp>
      <p:sp>
        <p:nvSpPr>
          <p:cNvPr id="32770" name="TextBox 6"/>
          <p:cNvSpPr txBox="1">
            <a:spLocks noChangeArrowheads="1"/>
          </p:cNvSpPr>
          <p:nvPr/>
        </p:nvSpPr>
        <p:spPr bwMode="auto">
          <a:xfrm>
            <a:off x="3238500" y="5962650"/>
            <a:ext cx="13477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100 m</a:t>
            </a:r>
          </a:p>
        </p:txBody>
      </p:sp>
      <p:sp>
        <p:nvSpPr>
          <p:cNvPr id="32771" name="TextBox 7"/>
          <p:cNvSpPr txBox="1">
            <a:spLocks noChangeArrowheads="1"/>
          </p:cNvSpPr>
          <p:nvPr/>
        </p:nvSpPr>
        <p:spPr bwMode="auto">
          <a:xfrm>
            <a:off x="4764088" y="5976938"/>
            <a:ext cx="13477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10 km</a:t>
            </a:r>
          </a:p>
        </p:txBody>
      </p:sp>
      <p:sp>
        <p:nvSpPr>
          <p:cNvPr id="32772" name="TextBox 8"/>
          <p:cNvSpPr txBox="1">
            <a:spLocks noChangeArrowheads="1"/>
          </p:cNvSpPr>
          <p:nvPr/>
        </p:nvSpPr>
        <p:spPr bwMode="auto">
          <a:xfrm>
            <a:off x="6042025" y="5969000"/>
            <a:ext cx="12334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1000 km</a:t>
            </a:r>
          </a:p>
        </p:txBody>
      </p:sp>
      <p:sp>
        <p:nvSpPr>
          <p:cNvPr id="32773" name="TextBox 9"/>
          <p:cNvSpPr txBox="1">
            <a:spLocks noChangeArrowheads="1"/>
          </p:cNvSpPr>
          <p:nvPr/>
        </p:nvSpPr>
        <p:spPr bwMode="auto">
          <a:xfrm>
            <a:off x="796925" y="4525963"/>
            <a:ext cx="10858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 minute</a:t>
            </a:r>
          </a:p>
        </p:txBody>
      </p:sp>
      <p:sp>
        <p:nvSpPr>
          <p:cNvPr id="32774" name="TextBox 10"/>
          <p:cNvSpPr txBox="1">
            <a:spLocks noChangeArrowheads="1"/>
          </p:cNvSpPr>
          <p:nvPr/>
        </p:nvSpPr>
        <p:spPr bwMode="auto">
          <a:xfrm>
            <a:off x="796925" y="3759200"/>
            <a:ext cx="9683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 hour</a:t>
            </a:r>
          </a:p>
        </p:txBody>
      </p:sp>
      <p:sp>
        <p:nvSpPr>
          <p:cNvPr id="32775" name="TextBox 11"/>
          <p:cNvSpPr txBox="1">
            <a:spLocks noChangeArrowheads="1"/>
          </p:cNvSpPr>
          <p:nvPr/>
        </p:nvSpPr>
        <p:spPr bwMode="auto">
          <a:xfrm>
            <a:off x="795338" y="3081338"/>
            <a:ext cx="96996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 day</a:t>
            </a:r>
          </a:p>
        </p:txBody>
      </p:sp>
      <p:sp>
        <p:nvSpPr>
          <p:cNvPr id="32776" name="TextBox 12"/>
          <p:cNvSpPr txBox="1">
            <a:spLocks noChangeArrowheads="1"/>
          </p:cNvSpPr>
          <p:nvPr/>
        </p:nvSpPr>
        <p:spPr bwMode="auto">
          <a:xfrm>
            <a:off x="795338" y="2328863"/>
            <a:ext cx="110331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 month</a:t>
            </a:r>
          </a:p>
        </p:txBody>
      </p:sp>
      <p:sp>
        <p:nvSpPr>
          <p:cNvPr id="32777" name="TextBox 13"/>
          <p:cNvSpPr txBox="1">
            <a:spLocks noChangeArrowheads="1"/>
          </p:cNvSpPr>
          <p:nvPr/>
        </p:nvSpPr>
        <p:spPr bwMode="auto">
          <a:xfrm>
            <a:off x="793750" y="1590675"/>
            <a:ext cx="110331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 year</a:t>
            </a:r>
          </a:p>
        </p:txBody>
      </p:sp>
      <p:sp>
        <p:nvSpPr>
          <p:cNvPr id="4" name="Rectangle 3"/>
          <p:cNvSpPr/>
          <p:nvPr/>
        </p:nvSpPr>
        <p:spPr>
          <a:xfrm>
            <a:off x="2200275" y="1474788"/>
            <a:ext cx="295275" cy="3459162"/>
          </a:xfrm>
          <a:prstGeom prst="rect">
            <a:avLst/>
          </a:prstGeom>
          <a:noFill/>
          <a:ln w="28575"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82058" tIns="41029" rIns="82058" bIns="41029" anchor="ctr"/>
          <a:lstStyle/>
          <a:p>
            <a:pPr algn="ctr">
              <a:defRPr/>
            </a:pPr>
            <a:endParaRPr lang="en-US">
              <a:solidFill>
                <a:srgbClr val="A6A6A6"/>
              </a:solidFill>
            </a:endParaRPr>
          </a:p>
        </p:txBody>
      </p:sp>
      <p:sp>
        <p:nvSpPr>
          <p:cNvPr id="17" name="Rectangle 16"/>
          <p:cNvSpPr/>
          <p:nvPr/>
        </p:nvSpPr>
        <p:spPr>
          <a:xfrm>
            <a:off x="4540250" y="1471613"/>
            <a:ext cx="2643188" cy="1574800"/>
          </a:xfrm>
          <a:prstGeom prst="rect">
            <a:avLst/>
          </a:prstGeom>
          <a:no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lIns="82058" tIns="41029" rIns="82058" bIns="41029" anchor="ctr"/>
          <a:lstStyle/>
          <a:p>
            <a:pPr algn="ctr">
              <a:defRPr/>
            </a:pPr>
            <a:endParaRPr lang="en-US"/>
          </a:p>
        </p:txBody>
      </p:sp>
      <p:sp>
        <p:nvSpPr>
          <p:cNvPr id="18" name="Rectangle 17"/>
          <p:cNvSpPr/>
          <p:nvPr/>
        </p:nvSpPr>
        <p:spPr>
          <a:xfrm>
            <a:off x="3516313" y="1471613"/>
            <a:ext cx="3673475" cy="1800225"/>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82058" tIns="41029" rIns="82058" bIns="41029" anchor="ctr"/>
          <a:lstStyle/>
          <a:p>
            <a:pPr algn="ctr">
              <a:defRPr/>
            </a:pPr>
            <a:endParaRPr lang="en-US"/>
          </a:p>
        </p:txBody>
      </p:sp>
      <p:sp>
        <p:nvSpPr>
          <p:cNvPr id="32781" name="TextBox 6"/>
          <p:cNvSpPr txBox="1">
            <a:spLocks noChangeArrowheads="1"/>
          </p:cNvSpPr>
          <p:nvPr/>
        </p:nvSpPr>
        <p:spPr bwMode="auto">
          <a:xfrm>
            <a:off x="0" y="6586538"/>
            <a:ext cx="329723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12" tIns="41005" rIns="82012" bIns="41005">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300">
                <a:latin typeface="Times New Roman" charset="0"/>
              </a:rPr>
              <a:t>Adapted from Robinson (2008)</a:t>
            </a:r>
          </a:p>
        </p:txBody>
      </p:sp>
      <p:sp>
        <p:nvSpPr>
          <p:cNvPr id="53" name="TextBox 52"/>
          <p:cNvSpPr txBox="1"/>
          <p:nvPr/>
        </p:nvSpPr>
        <p:spPr>
          <a:xfrm>
            <a:off x="1333500" y="709613"/>
            <a:ext cx="2346325" cy="330200"/>
          </a:xfrm>
          <a:prstGeom prst="rect">
            <a:avLst/>
          </a:prstGeom>
          <a:noFill/>
        </p:spPr>
        <p:txBody>
          <a:bodyPr lIns="82058" tIns="41029" rIns="82058" bIns="41029">
            <a:spAutoFit/>
          </a:bodyPr>
          <a:lstStyle/>
          <a:p>
            <a:pPr>
              <a:defRPr/>
            </a:pPr>
            <a:r>
              <a:rPr lang="en-US" sz="1600" dirty="0">
                <a:solidFill>
                  <a:schemeClr val="bg1">
                    <a:lumMod val="65000"/>
                  </a:schemeClr>
                </a:solidFill>
                <a:ea typeface="ＭＳ Ｐゴシック" charset="0"/>
                <a:cs typeface="ＭＳ Ｐゴシック" charset="0"/>
              </a:rPr>
              <a:t>TDR Sensor Array</a:t>
            </a:r>
          </a:p>
        </p:txBody>
      </p:sp>
      <p:sp>
        <p:nvSpPr>
          <p:cNvPr id="32783" name="TextBox 53"/>
          <p:cNvSpPr txBox="1">
            <a:spLocks noChangeArrowheads="1"/>
          </p:cNvSpPr>
          <p:nvPr/>
        </p:nvSpPr>
        <p:spPr bwMode="auto">
          <a:xfrm>
            <a:off x="5043488" y="814388"/>
            <a:ext cx="2922587"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a:solidFill>
                  <a:srgbClr val="660066"/>
                </a:solidFill>
              </a:rPr>
              <a:t>Satellite Remote Sensing</a:t>
            </a:r>
          </a:p>
        </p:txBody>
      </p:sp>
      <p:sp>
        <p:nvSpPr>
          <p:cNvPr id="32784" name="TextBox 54"/>
          <p:cNvSpPr txBox="1">
            <a:spLocks noChangeArrowheads="1"/>
          </p:cNvSpPr>
          <p:nvPr/>
        </p:nvSpPr>
        <p:spPr bwMode="auto">
          <a:xfrm>
            <a:off x="4686300" y="3603625"/>
            <a:ext cx="29210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a:solidFill>
                  <a:srgbClr val="FF0000"/>
                </a:solidFill>
              </a:rPr>
              <a:t>Airborne Remote Sensing</a:t>
            </a:r>
          </a:p>
        </p:txBody>
      </p:sp>
      <p:cxnSp>
        <p:nvCxnSpPr>
          <p:cNvPr id="60" name="Straight Connector 59"/>
          <p:cNvCxnSpPr/>
          <p:nvPr/>
        </p:nvCxnSpPr>
        <p:spPr>
          <a:xfrm>
            <a:off x="3663950" y="5610225"/>
            <a:ext cx="0" cy="13493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205413" y="5610225"/>
            <a:ext cx="0" cy="13335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6591300" y="5616575"/>
            <a:ext cx="0" cy="13493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flipV="1">
            <a:off x="2182813" y="4735513"/>
            <a:ext cx="165100" cy="317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flipV="1">
            <a:off x="2190750" y="3944938"/>
            <a:ext cx="163513" cy="317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flipV="1">
            <a:off x="2197100" y="3275013"/>
            <a:ext cx="163513" cy="1587"/>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2189163" y="2478088"/>
            <a:ext cx="165100" cy="1587"/>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2181225" y="1755775"/>
            <a:ext cx="165100" cy="158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2793" name="TextBox 70"/>
          <p:cNvSpPr txBox="1">
            <a:spLocks noChangeArrowheads="1"/>
          </p:cNvSpPr>
          <p:nvPr/>
        </p:nvSpPr>
        <p:spPr bwMode="auto">
          <a:xfrm>
            <a:off x="1976438" y="5942013"/>
            <a:ext cx="7048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1 m</a:t>
            </a:r>
          </a:p>
        </p:txBody>
      </p:sp>
      <p:sp>
        <p:nvSpPr>
          <p:cNvPr id="32794" name="Slide Number Placeholder 3"/>
          <p:cNvSpPr>
            <a:spLocks noGrp="1"/>
          </p:cNvSpPr>
          <p:nvPr>
            <p:ph type="sldNum" sz="quarter" idx="12"/>
          </p:nvPr>
        </p:nvSpPr>
        <p:spPr>
          <a:xfrm>
            <a:off x="8709025" y="6534150"/>
            <a:ext cx="4349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fld id="{925700E1-E2C9-D342-8213-9D6E28161312}" type="slidenum">
              <a:rPr lang="en-US" altLang="en-US" sz="1400"/>
              <a:pPr algn="l" eaLnBrk="1" hangingPunct="1"/>
              <a:t>9</a:t>
            </a:fld>
            <a:endParaRPr lang="en-US" altLang="en-US" sz="1400"/>
          </a:p>
        </p:txBody>
      </p:sp>
      <p:sp>
        <p:nvSpPr>
          <p:cNvPr id="31" name="TextBox 2"/>
          <p:cNvSpPr txBox="1">
            <a:spLocks noChangeArrowheads="1"/>
          </p:cNvSpPr>
          <p:nvPr/>
        </p:nvSpPr>
        <p:spPr bwMode="auto">
          <a:xfrm>
            <a:off x="1411288" y="0"/>
            <a:ext cx="6394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200" dirty="0" smtClean="0">
                <a:solidFill>
                  <a:srgbClr val="000000"/>
                </a:solidFill>
                <a:latin typeface="+mn-lt"/>
                <a:cs typeface="Comic Sans MS" charset="0"/>
              </a:rPr>
              <a:t>Measurement tools are limiting</a:t>
            </a:r>
          </a:p>
        </p:txBody>
      </p:sp>
    </p:spTree>
    <p:extLst>
      <p:ext uri="{BB962C8B-B14F-4D97-AF65-F5344CB8AC3E}">
        <p14:creationId xmlns:p14="http://schemas.microsoft.com/office/powerpoint/2010/main" val="77966708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1900</TotalTime>
  <Words>1253</Words>
  <Application>Microsoft Office PowerPoint</Application>
  <PresentationFormat>On-screen Show (4:3)</PresentationFormat>
  <Paragraphs>194</Paragraphs>
  <Slides>35</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Default Design</vt:lpstr>
      <vt:lpstr>Equation.DSMT4</vt:lpstr>
      <vt:lpstr>Soil property estimation using a cosmic-ray neutron rover?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EOF Example</vt:lpstr>
      <vt:lpstr>Soil Sampling</vt:lpstr>
      <vt:lpstr>Calculating Field Capacity/ Wilting Point</vt:lpstr>
      <vt:lpstr>Soil Water Retention Curve Generated by HYPROP Software </vt:lpstr>
      <vt:lpstr>PowerPoint Presentation</vt:lpstr>
      <vt:lpstr>Spatial Products Useful for Irrigators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16: Introduction to hydrogeophysics</dc:title>
  <dc:creator>Trenton Franz</dc:creator>
  <cp:lastModifiedBy>Tyson Ochsner</cp:lastModifiedBy>
  <cp:revision>71</cp:revision>
  <cp:lastPrinted>2015-12-02T16:18:03Z</cp:lastPrinted>
  <dcterms:created xsi:type="dcterms:W3CDTF">2015-11-23T17:18:21Z</dcterms:created>
  <dcterms:modified xsi:type="dcterms:W3CDTF">2017-06-02T13:57:31Z</dcterms:modified>
</cp:coreProperties>
</file>