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68" r:id="rId2"/>
    <p:sldId id="257" r:id="rId3"/>
    <p:sldId id="269" r:id="rId4"/>
    <p:sldId id="271" r:id="rId5"/>
    <p:sldId id="286" r:id="rId6"/>
    <p:sldId id="287" r:id="rId7"/>
    <p:sldId id="272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330" r:id="rId20"/>
    <p:sldId id="328" r:id="rId21"/>
    <p:sldId id="299" r:id="rId22"/>
    <p:sldId id="301" r:id="rId23"/>
    <p:sldId id="300" r:id="rId24"/>
    <p:sldId id="302" r:id="rId25"/>
    <p:sldId id="303" r:id="rId26"/>
    <p:sldId id="306" r:id="rId27"/>
    <p:sldId id="304" r:id="rId28"/>
    <p:sldId id="309" r:id="rId29"/>
    <p:sldId id="305" r:id="rId30"/>
    <p:sldId id="307" r:id="rId31"/>
    <p:sldId id="308" r:id="rId32"/>
    <p:sldId id="310" r:id="rId33"/>
    <p:sldId id="311" r:id="rId34"/>
    <p:sldId id="312" r:id="rId35"/>
    <p:sldId id="315" r:id="rId36"/>
    <p:sldId id="313" r:id="rId37"/>
    <p:sldId id="316" r:id="rId38"/>
    <p:sldId id="317" r:id="rId39"/>
    <p:sldId id="318" r:id="rId40"/>
    <p:sldId id="314" r:id="rId41"/>
    <p:sldId id="320" r:id="rId42"/>
    <p:sldId id="319" r:id="rId43"/>
    <p:sldId id="325" r:id="rId44"/>
    <p:sldId id="326" r:id="rId45"/>
    <p:sldId id="323" r:id="rId46"/>
    <p:sldId id="321" r:id="rId47"/>
    <p:sldId id="32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A0715-64C9-4C74-AD82-BF18E3C01DAC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8AD6F-A768-476B-84EA-6F0B03882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4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AD6F-A768-476B-84EA-6F0B03882D7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2E54-9D15-48EC-B66F-48BE454D40BB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395F-4EA3-4578-BD5B-23AAD7E1D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2E54-9D15-48EC-B66F-48BE454D40BB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395F-4EA3-4578-BD5B-23AAD7E1D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2E54-9D15-48EC-B66F-48BE454D40BB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395F-4EA3-4578-BD5B-23AAD7E1D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2E54-9D15-48EC-B66F-48BE454D40BB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395F-4EA3-4578-BD5B-23AAD7E1D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2E54-9D15-48EC-B66F-48BE454D40BB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395F-4EA3-4578-BD5B-23AAD7E1D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2E54-9D15-48EC-B66F-48BE454D40BB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395F-4EA3-4578-BD5B-23AAD7E1D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2E54-9D15-48EC-B66F-48BE454D40BB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395F-4EA3-4578-BD5B-23AAD7E1D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2E54-9D15-48EC-B66F-48BE454D40BB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395F-4EA3-4578-BD5B-23AAD7E1D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2E54-9D15-48EC-B66F-48BE454D40BB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395F-4EA3-4578-BD5B-23AAD7E1D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2E54-9D15-48EC-B66F-48BE454D40BB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395F-4EA3-4578-BD5B-23AAD7E1D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2E54-9D15-48EC-B66F-48BE454D40BB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395F-4EA3-4578-BD5B-23AAD7E1D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32E54-9D15-48EC-B66F-48BE454D40BB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6395F-4EA3-4578-BD5B-23AAD7E1D5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weekly%20T%20at%206%20cm%20plot%2034%202006%20starting%20732872.em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annual%20T%20at%201%20m%20plot%2034%202006.emf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2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soilphysics.okstate.edu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Soil temperature </a:t>
            </a:r>
            <a:r>
              <a:rPr lang="en-US" smtClean="0"/>
              <a:t>and energy balance</a:t>
            </a:r>
            <a:endParaRPr lang="en-US" dirty="0"/>
          </a:p>
        </p:txBody>
      </p:sp>
      <p:pic>
        <p:nvPicPr>
          <p:cNvPr id="56321" name="Picture 1" descr="soil_temperature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713" y="1060450"/>
            <a:ext cx="8493487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Net radiation at the soil surface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33600" y="1295400"/>
          <a:ext cx="50276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Equation" r:id="rId4" imgW="1828800" imgH="228600" progId="Equation.3">
                  <p:embed/>
                </p:oleObj>
              </mc:Choice>
              <mc:Fallback>
                <p:oleObj name="Equation" r:id="rId4" imgW="18288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295400"/>
                        <a:ext cx="5027613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1336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2209800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err="1" smtClean="0"/>
              <a:t>J</a:t>
            </a:r>
            <a:r>
              <a:rPr lang="en-US" sz="3200" baseline="-25000" dirty="0" err="1" smtClean="0"/>
              <a:t>n</a:t>
            </a:r>
            <a:r>
              <a:rPr lang="en-US" sz="3200" dirty="0" smtClean="0"/>
              <a:t> = net radiation (W m</a:t>
            </a:r>
            <a:r>
              <a:rPr lang="en-US" sz="3200" baseline="30000" dirty="0" smtClean="0"/>
              <a:t>-2</a:t>
            </a:r>
            <a:r>
              <a:rPr lang="en-US" sz="3200" dirty="0" smtClean="0"/>
              <a:t>, J s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 m</a:t>
            </a:r>
            <a:r>
              <a:rPr lang="en-US" sz="3200" baseline="30000" dirty="0" smtClean="0"/>
              <a:t>-2</a:t>
            </a:r>
            <a:r>
              <a:rPr lang="en-US" sz="3200" dirty="0" smtClean="0"/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direct beam incoming short-wave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err="1" smtClean="0"/>
              <a:t>J</a:t>
            </a:r>
            <a:r>
              <a:rPr lang="en-US" sz="3200" baseline="-25000" dirty="0" err="1" smtClean="0"/>
              <a:t>a</a:t>
            </a:r>
            <a:r>
              <a:rPr lang="en-US" sz="3200" dirty="0" smtClean="0"/>
              <a:t> = diffuse incoming short-wave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 = albedo = the fraction of incoming short-wave radiation reflected by the surface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noProof="0" dirty="0" err="1" smtClean="0">
                <a:sym typeface="Symbol"/>
              </a:rPr>
              <a:t>J</a:t>
            </a:r>
            <a:r>
              <a:rPr lang="en-US" sz="3200" baseline="-25000" noProof="0" dirty="0" err="1" smtClean="0">
                <a:sym typeface="Symbol"/>
              </a:rPr>
              <a:t>li</a:t>
            </a:r>
            <a:r>
              <a:rPr lang="en-US" sz="3200" noProof="0" dirty="0" smtClean="0">
                <a:sym typeface="Symbol"/>
              </a:rPr>
              <a:t> = incoming long-wave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J</a:t>
            </a:r>
            <a:r>
              <a:rPr kumimoji="0" lang="en-US" sz="3200" b="0" i="0" u="none" strike="noStrike" kern="1200" cap="none" spc="0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lo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= </a:t>
            </a:r>
            <a:r>
              <a:rPr lang="en-US" sz="3200" dirty="0" smtClean="0">
                <a:sym typeface="Symbol"/>
              </a:rPr>
              <a:t>outgoing long-wave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Albedo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1336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1430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for soil it varies from 0.1 to 0.4 (</a:t>
            </a:r>
            <a:r>
              <a:rPr lang="en-US" sz="3200" dirty="0" err="1" smtClean="0"/>
              <a:t>unitless</a:t>
            </a:r>
            <a:r>
              <a:rPr lang="en-US" sz="3200" dirty="0" smtClean="0"/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depends on: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</a:pPr>
            <a:r>
              <a:rPr lang="en-US" sz="3200" dirty="0" smtClean="0"/>
              <a:t>soil color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surface roughness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</a:pPr>
            <a:r>
              <a:rPr lang="en-US" sz="3200" dirty="0" smtClean="0"/>
              <a:t>sun angle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soil moisture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Surface energy balance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1336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1430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For the soil surface layer (infinitely thin), energy in = energy out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err="1" smtClean="0"/>
              <a:t>J</a:t>
            </a:r>
            <a:r>
              <a:rPr lang="en-US" sz="3200" baseline="-25000" dirty="0" err="1" smtClean="0"/>
              <a:t>n</a:t>
            </a:r>
            <a:r>
              <a:rPr lang="en-US" sz="3200" dirty="0" smtClean="0"/>
              <a:t> = net radiation at the surface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S = heat flux into the soil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A = sensible heat flux to the atmosphere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L = latent heat of vaporization (J kg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)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sz="2400" dirty="0" smtClean="0"/>
              <a:t>temperature dependent, 2.4 x 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J kg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@ 25</a:t>
            </a:r>
            <a:r>
              <a:rPr lang="en-US" sz="2400" dirty="0" smtClean="0">
                <a:sym typeface="Symbol"/>
              </a:rPr>
              <a:t>C</a:t>
            </a: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E = rate of evaporation (mm d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, kg m</a:t>
            </a:r>
            <a:r>
              <a:rPr lang="en-US" sz="3200" baseline="30000" dirty="0" smtClean="0"/>
              <a:t>-2</a:t>
            </a:r>
            <a:r>
              <a:rPr lang="en-US" sz="3200" dirty="0" smtClean="0"/>
              <a:t> d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222625" y="2514600"/>
          <a:ext cx="27971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Equation" r:id="rId4" imgW="1015920" imgH="228600" progId="Equation.3">
                  <p:embed/>
                </p:oleObj>
              </mc:Choice>
              <mc:Fallback>
                <p:oleObj name="Equation" r:id="rId4" imgW="101592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25" y="2514600"/>
                        <a:ext cx="2797175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Surface energy balance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1336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27" y="1066800"/>
            <a:ext cx="898734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03535"/>
            <a:ext cx="9144000" cy="117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-76200"/>
            <a:ext cx="8229600" cy="588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57150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Energy balance components measured above a corn residue covered soil surface in 1994 at a site near Ames, Iowa.  Net radiation (</a:t>
            </a:r>
            <a:r>
              <a:rPr lang="en-US" dirty="0" err="1" smtClean="0"/>
              <a:t>Rn</a:t>
            </a:r>
            <a:r>
              <a:rPr lang="en-US" dirty="0" smtClean="0"/>
              <a:t>) is positive toward the surface.  The other terms are positive away from the soil surface.  Adapted from Sauer et al. (1998).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Calculate the direction and magnitude of the soil heat flux: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Incoming shortwave = 300 W m</a:t>
            </a:r>
            <a:r>
              <a:rPr lang="en-US" baseline="30000" dirty="0" smtClean="0"/>
              <a:t>-2</a:t>
            </a:r>
          </a:p>
          <a:p>
            <a:r>
              <a:rPr lang="en-US" dirty="0" smtClean="0"/>
              <a:t>Albedo = 0.15</a:t>
            </a:r>
          </a:p>
          <a:p>
            <a:r>
              <a:rPr lang="en-US" dirty="0" smtClean="0"/>
              <a:t>Surface temperature = 25</a:t>
            </a:r>
            <a:r>
              <a:rPr lang="en-US" dirty="0" smtClean="0">
                <a:sym typeface="Symbol"/>
              </a:rPr>
              <a:t>C</a:t>
            </a:r>
          </a:p>
          <a:p>
            <a:r>
              <a:rPr lang="en-US" dirty="0" smtClean="0">
                <a:sym typeface="Symbol"/>
              </a:rPr>
              <a:t>Sensible heat flux = 0</a:t>
            </a:r>
          </a:p>
          <a:p>
            <a:r>
              <a:rPr lang="en-US" dirty="0" smtClean="0">
                <a:sym typeface="Symbol"/>
              </a:rPr>
              <a:t>Evaporation rate = 2 mm d</a:t>
            </a:r>
            <a:r>
              <a:rPr lang="en-US" baseline="30000" dirty="0" smtClean="0">
                <a:sym typeface="Symbol"/>
              </a:rPr>
              <a:t>-1</a:t>
            </a:r>
          </a:p>
          <a:p>
            <a:r>
              <a:rPr lang="en-US" dirty="0" smtClean="0">
                <a:sym typeface="Symbol"/>
              </a:rPr>
              <a:t>Surface emissivity = 0.9</a:t>
            </a:r>
          </a:p>
          <a:p>
            <a:r>
              <a:rPr lang="en-US" dirty="0" smtClean="0">
                <a:sym typeface="Symbol"/>
              </a:rPr>
              <a:t>Atmosphere returns 60% of outgoing </a:t>
            </a:r>
            <a:r>
              <a:rPr lang="en-US" dirty="0" err="1" smtClean="0">
                <a:sym typeface="Symbol"/>
              </a:rPr>
              <a:t>longwave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Heat conduction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1336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1430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Fourier’s Law:  the heat flux is proportional to the temperature gradient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err="1" smtClean="0"/>
              <a:t>q</a:t>
            </a:r>
            <a:r>
              <a:rPr lang="en-US" sz="3200" baseline="-25000" dirty="0" err="1" smtClean="0"/>
              <a:t>h</a:t>
            </a:r>
            <a:r>
              <a:rPr lang="en-US" sz="3200" dirty="0" smtClean="0"/>
              <a:t> = heat flux by conduction (W m</a:t>
            </a:r>
            <a:r>
              <a:rPr lang="en-US" sz="3200" baseline="30000" dirty="0" smtClean="0"/>
              <a:t>-2</a:t>
            </a:r>
            <a:r>
              <a:rPr lang="en-US" sz="3200" dirty="0" smtClean="0"/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ym typeface="Symbol"/>
              </a:rPr>
              <a:t></a:t>
            </a:r>
            <a:r>
              <a:rPr lang="en-US" sz="3200" dirty="0" smtClean="0"/>
              <a:t> = thermal conductivity (W m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 K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T = temperature (K or </a:t>
            </a:r>
            <a:r>
              <a:rPr lang="en-US" sz="3200" dirty="0" smtClean="0">
                <a:sym typeface="Symbol"/>
              </a:rPr>
              <a:t>C)</a:t>
            </a: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z = position (m)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429000" y="2498725"/>
          <a:ext cx="20637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5" name="Equation" r:id="rId4" imgW="749160" imgH="393480" progId="Equation.3">
                  <p:embed/>
                </p:oleObj>
              </mc:Choice>
              <mc:Fallback>
                <p:oleObj name="Equation" r:id="rId4" imgW="7491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498725"/>
                        <a:ext cx="2063750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Calculate the soil heat flux (W m</a:t>
            </a:r>
            <a:r>
              <a:rPr lang="en-US" baseline="30000" dirty="0" smtClean="0"/>
              <a:t>-2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1336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1430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soil thermal conductivity  = 1.2 W m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 K</a:t>
            </a:r>
            <a:r>
              <a:rPr lang="en-US" sz="3200" baseline="30000" dirty="0" smtClean="0"/>
              <a:t>-1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temperature at 5 cm = 30 </a:t>
            </a:r>
            <a:r>
              <a:rPr lang="en-US" sz="3200" dirty="0" smtClean="0">
                <a:sym typeface="Symbol"/>
              </a:rPr>
              <a:t>C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 smtClean="0">
                <a:sym typeface="Symbol"/>
              </a:rPr>
              <a:t>temperature at 10 cm = 28 C</a:t>
            </a: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1430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Change in energy storage equals energy in minus energy out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i="1" dirty="0" smtClean="0"/>
              <a:t>C</a:t>
            </a:r>
            <a:r>
              <a:rPr lang="en-US" sz="3200" dirty="0" smtClean="0"/>
              <a:t> = volumetric heat capacity (J m</a:t>
            </a:r>
            <a:r>
              <a:rPr lang="en-US" sz="3200" baseline="30000" dirty="0" smtClean="0"/>
              <a:t>-3</a:t>
            </a:r>
            <a:r>
              <a:rPr lang="en-US" sz="3200" dirty="0" smtClean="0"/>
              <a:t> K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D</a:t>
            </a:r>
            <a:r>
              <a:rPr lang="en-US" sz="3200" baseline="-25000" dirty="0" smtClean="0"/>
              <a:t>T</a:t>
            </a:r>
            <a:r>
              <a:rPr lang="en-US" sz="3200" dirty="0" smtClean="0"/>
              <a:t> = thermal diffusivity = </a:t>
            </a:r>
            <a:r>
              <a:rPr lang="en-US" sz="3200" dirty="0" smtClean="0">
                <a:sym typeface="Symbol"/>
              </a:rPr>
              <a:t>/</a:t>
            </a:r>
            <a:r>
              <a:rPr lang="en-US" sz="3200" i="1" dirty="0" smtClean="0">
                <a:sym typeface="Symbol"/>
              </a:rPr>
              <a:t>C</a:t>
            </a:r>
            <a:endParaRPr lang="en-US" sz="3200" i="1" dirty="0" smtClean="0"/>
          </a:p>
        </p:txBody>
      </p:sp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1905000" y="2498725"/>
          <a:ext cx="24130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0" name="Equation" r:id="rId4" imgW="876240" imgH="393480" progId="Equation.3">
                  <p:embed/>
                </p:oleObj>
              </mc:Choice>
              <mc:Fallback>
                <p:oleObj name="Equation" r:id="rId4" imgW="8762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98725"/>
                        <a:ext cx="2413000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Continuity equation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1336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04246" y="2461647"/>
          <a:ext cx="5176838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1" name="Equation" r:id="rId6" imgW="1879560" imgH="431640" progId="Equation.3">
                  <p:embed/>
                </p:oleObj>
              </mc:Choice>
              <mc:Fallback>
                <p:oleObj name="Equation" r:id="rId6" imgW="187956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4246" y="2461647"/>
                        <a:ext cx="5176838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1430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Soil thermal properties, p. 218-225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1336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03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a measure of the average kinetic energy of the molecules of a substance</a:t>
            </a:r>
          </a:p>
          <a:p>
            <a:endParaRPr lang="en-US" dirty="0" smtClean="0"/>
          </a:p>
          <a:p>
            <a:r>
              <a:rPr lang="en-US" dirty="0" smtClean="0"/>
              <a:t>that physical property which determines the direction of heat flow between two substances in thermal contact</a:t>
            </a:r>
          </a:p>
          <a:p>
            <a:endParaRPr lang="en-US" dirty="0" smtClean="0"/>
          </a:p>
          <a:p>
            <a:r>
              <a:rPr lang="en-US" dirty="0" smtClean="0"/>
              <a:t>not a measure of heat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1430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Three primary thermal properties of soil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sz="3200" dirty="0" smtClean="0"/>
              <a:t>volumetric heat capacity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sz="3200" dirty="0" smtClean="0"/>
              <a:t>thermal conductivity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sz="3200" dirty="0" smtClean="0"/>
              <a:t>thermal diffusivity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endParaRPr lang="en-US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Applications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sz="3200" dirty="0" smtClean="0"/>
              <a:t>used to predict soil temperatures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sz="3200" dirty="0" smtClean="0"/>
              <a:t>used for measurement of soil moisture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sz="3200" dirty="0" smtClean="0"/>
              <a:t>used for remote sensing applications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Soil thermal properties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1336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1430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the amount of energy required to raise the temperature of a unit volume of soil by 1 degree (J m</a:t>
            </a:r>
            <a:r>
              <a:rPr lang="en-US" sz="3200" baseline="30000" dirty="0" smtClean="0"/>
              <a:t>-3</a:t>
            </a:r>
            <a:r>
              <a:rPr lang="en-US" sz="3200" dirty="0" smtClean="0"/>
              <a:t> K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)</a:t>
            </a:r>
            <a:endParaRPr lang="en-US" sz="3200" i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i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a linear function of soil water content and bulk density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err="1" smtClean="0"/>
              <a:t>c</a:t>
            </a:r>
            <a:r>
              <a:rPr lang="en-US" sz="3200" baseline="-25000" dirty="0" err="1" smtClean="0"/>
              <a:t>s</a:t>
            </a:r>
            <a:r>
              <a:rPr lang="en-US" sz="3200" dirty="0" smtClean="0"/>
              <a:t> = specific heat of the soil solids (kJ kg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 K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err="1" smtClean="0"/>
              <a:t>c</a:t>
            </a:r>
            <a:r>
              <a:rPr lang="en-US" sz="3200" baseline="-25000" dirty="0" err="1" smtClean="0"/>
              <a:t>w</a:t>
            </a:r>
            <a:r>
              <a:rPr lang="en-US" sz="3200" dirty="0" smtClean="0"/>
              <a:t> = specific heat of water (4.18 kJ kg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 K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Volumetric heat capacity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1336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971800" y="4114800"/>
          <a:ext cx="3162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9" name="Equation" r:id="rId4" imgW="1054080" imgH="228600" progId="Equation.3">
                  <p:embed/>
                </p:oleObj>
              </mc:Choice>
              <mc:Fallback>
                <p:oleObj name="Equation" r:id="rId4" imgW="105408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14800"/>
                        <a:ext cx="31623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69024"/>
            <a:ext cx="7929563" cy="633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Calculate the volumetric heat capacity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1336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1430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bulk density = 1300 kg m</a:t>
            </a:r>
            <a:r>
              <a:rPr lang="en-US" sz="3200" baseline="30000" dirty="0" smtClean="0"/>
              <a:t>-3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 smtClean="0"/>
              <a:t>gravimetric water content = 0.20 kg kg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 smtClean="0">
                <a:sym typeface="Symbol"/>
              </a:rPr>
              <a:t>specific heat of the soil solids = 0.85 kJ kg</a:t>
            </a:r>
            <a:r>
              <a:rPr lang="en-US" sz="3200" baseline="30000" dirty="0" smtClean="0">
                <a:sym typeface="Symbol"/>
              </a:rPr>
              <a:t>-1</a:t>
            </a:r>
            <a:r>
              <a:rPr lang="en-US" sz="3200" dirty="0" smtClean="0"/>
              <a:t> K</a:t>
            </a:r>
            <a:r>
              <a:rPr lang="en-US" sz="3200" baseline="30000" dirty="0" smtClean="0"/>
              <a:t>-1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-1"/>
            <a:ext cx="678942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5983069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Thermal properties of clay loam soil as functions of volumetric water content.  Reprinted from Ren et al. (1999).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1430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the ratio of the magnitude of the heat flux through the soil to the magnitude of the temperature gradient (W m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 K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)</a:t>
            </a:r>
            <a:endParaRPr lang="en-US" sz="3200" i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i="1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a measure of the soil's ability to conduct heat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influenced by: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sz="3200" dirty="0" smtClean="0"/>
              <a:t>texture, mineralogy, organic matter, density, water content, air-content, structure, water vapor in the pores, temperature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Thermal conductivity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1336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69024"/>
            <a:ext cx="7929563" cy="633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-1"/>
            <a:ext cx="678942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5983069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Thermal properties of clay loam soil as functions of volumetric water content.  Reprinted from Ren et al. (1999).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5983069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Thermal properties of silica sand as functions of volumetric water content.  Reprinted from Ren et al. (1999).</a:t>
            </a:r>
            <a:endParaRPr lang="en-US" dirty="0"/>
          </a:p>
        </p:txBody>
      </p:sp>
      <p:pic>
        <p:nvPicPr>
          <p:cNvPr id="100354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6798"/>
            <a:ext cx="6553200" cy="566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192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the ratio of the thermal conductivity to the volumetric heat capacity (m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s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) ; D</a:t>
            </a:r>
            <a:r>
              <a:rPr lang="en-US" sz="3200" baseline="-25000" dirty="0" smtClean="0"/>
              <a:t>T</a:t>
            </a:r>
            <a:r>
              <a:rPr lang="en-US" sz="3200" dirty="0" smtClean="0"/>
              <a:t> = </a:t>
            </a:r>
            <a:r>
              <a:rPr lang="en-US" sz="3200" dirty="0" smtClean="0">
                <a:sym typeface="Symbol"/>
              </a:rPr>
              <a:t>/C</a:t>
            </a: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i="1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AU" sz="3200" dirty="0" smtClean="0"/>
              <a:t>a measure of the rate of transmission of a temperature change through the soil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influenced by: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sz="3200" dirty="0" smtClean="0"/>
              <a:t>all that influences </a:t>
            </a:r>
            <a:r>
              <a:rPr lang="en-US" sz="3200" dirty="0" smtClean="0">
                <a:sym typeface="Symbol"/>
              </a:rPr>
              <a:t> and C</a:t>
            </a:r>
            <a:endParaRPr lang="en-US" sz="3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Thermal diffusivity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1336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144000" cy="537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5983069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RAICH, J.W., and W.H. SCHLESINGER. 1992. The global carbon dioxide flux in soil respiration and its relationship to vegetation and climate. </a:t>
            </a:r>
            <a:r>
              <a:rPr lang="en-US" dirty="0" err="1" smtClean="0"/>
              <a:t>Tellus</a:t>
            </a:r>
            <a:r>
              <a:rPr lang="en-US" dirty="0" smtClean="0"/>
              <a:t> B 44:81-99.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-1"/>
            <a:ext cx="678942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5983069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Thermal properties of clay loam soil as functions of volumetric water content.  Reprinted from Ren et al. (1999).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1430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Soil thermal regime, p. 227-233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1336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192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oscillations driven by the daily and yearly cycles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i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irregularities from:  clouds, precipitation, cold fronts, warm fronts, etc…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AU" sz="3200" dirty="0" smtClean="0"/>
              <a:t>highest and lowest temperatures can occur at the surface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sz="3200" dirty="0" smtClean="0"/>
              <a:t>near 700</a:t>
            </a:r>
            <a:r>
              <a:rPr lang="en-US" sz="3200" dirty="0" smtClean="0">
                <a:sym typeface="Symbol"/>
              </a:rPr>
              <a:t>C under an intense forest fire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sz="3200" dirty="0" smtClean="0">
                <a:sym typeface="Symbol"/>
              </a:rPr>
              <a:t>below -20 C in Arctic winter</a:t>
            </a:r>
          </a:p>
          <a:p>
            <a:pPr marL="800100" lvl="1" indent="-342900">
              <a:spcBef>
                <a:spcPct val="20000"/>
              </a:spcBef>
              <a:defRPr/>
            </a:pPr>
            <a:endParaRPr lang="en-US" sz="3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Soil surface temperature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1336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502150" cy="6705600"/>
          </a:xfrm>
          <a:prstGeom prst="rect">
            <a:avLst/>
          </a:prstGeom>
          <a:noFill/>
        </p:spPr>
      </p:pic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138499"/>
            <a:ext cx="4648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5486400" algn="r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Soil temperature with time at 0, 5, and 20 cm below the soil surface as measured between two NE-SW oriented rows of 60 cm high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chile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Capsicum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annuum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L.) plants.  The rows were 100 cm apart.  Reprinted from Horton et al. (1984).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192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sine wave can serve as a first approximation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 smtClean="0">
              <a:sym typeface="Symbol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 smtClean="0">
              <a:sym typeface="Symbol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 smtClean="0">
              <a:sym typeface="Symbol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 err="1" smtClean="0">
                <a:sym typeface="Symbol"/>
              </a:rPr>
              <a:t>T</a:t>
            </a:r>
            <a:r>
              <a:rPr lang="en-US" sz="3200" baseline="-25000" dirty="0" err="1" smtClean="0">
                <a:sym typeface="Symbol"/>
              </a:rPr>
              <a:t>ave</a:t>
            </a:r>
            <a:r>
              <a:rPr lang="en-US" sz="3200" baseline="-25000" dirty="0" smtClean="0">
                <a:sym typeface="Symbol"/>
              </a:rPr>
              <a:t> </a:t>
            </a:r>
            <a:r>
              <a:rPr lang="en-US" sz="3200" dirty="0" smtClean="0">
                <a:sym typeface="Symbol"/>
              </a:rPr>
              <a:t>= average temperature of the surface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 smtClean="0">
                <a:sym typeface="Symbol"/>
              </a:rPr>
              <a:t>A</a:t>
            </a:r>
            <a:r>
              <a:rPr lang="en-US" sz="3200" baseline="-25000" dirty="0" smtClean="0">
                <a:sym typeface="Symbol"/>
              </a:rPr>
              <a:t>0</a:t>
            </a:r>
            <a:r>
              <a:rPr lang="en-US" sz="3200" dirty="0" smtClean="0">
                <a:sym typeface="Symbol"/>
              </a:rPr>
              <a:t> = amplitude of the wave at the surface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 smtClean="0">
                <a:sym typeface="Symbol"/>
              </a:rPr>
              <a:t> = angular frequency  = 2/period</a:t>
            </a:r>
          </a:p>
          <a:p>
            <a:pPr marL="800100" lvl="1" indent="-342900">
              <a:spcBef>
                <a:spcPct val="20000"/>
              </a:spcBef>
              <a:defRPr/>
            </a:pPr>
            <a:endParaRPr lang="en-US" sz="32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Modeling surface temperature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1336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60612" y="2209800"/>
          <a:ext cx="44973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1" name="Equation" r:id="rId4" imgW="1498320" imgH="228600" progId="Equation.3">
                  <p:embed/>
                </p:oleObj>
              </mc:Choice>
              <mc:Fallback>
                <p:oleObj name="Equation" r:id="rId4" imgW="149832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612" y="2209800"/>
                        <a:ext cx="44973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745"/>
            <a:ext cx="9144000" cy="626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weekly%20T%20at%206%20cm%20plot%2034%202006%20starting%20732872.emf"/>
          <p:cNvPicPr>
            <a:picLocks noChangeAspect="1" noChangeArrowheads="1"/>
          </p:cNvPicPr>
          <p:nvPr/>
        </p:nvPicPr>
        <p:blipFill>
          <a:blip r:embed="rId3" r:link="rId4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533400" y="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838200" y="60198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Diurnal fluctuations of soil temperature at 6 cm depth in a silt loam soil in southeast Minnesota under perennial vegetation.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192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assuming that: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sz="3200" dirty="0" smtClean="0"/>
              <a:t> surface temperature is (and has been) oscillating as a sine wave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sz="3200" dirty="0" err="1" smtClean="0">
                <a:sym typeface="Symbol"/>
              </a:rPr>
              <a:t>T</a:t>
            </a:r>
            <a:r>
              <a:rPr lang="en-US" sz="3200" baseline="-25000" dirty="0" err="1" smtClean="0">
                <a:sym typeface="Symbol"/>
              </a:rPr>
              <a:t>ave</a:t>
            </a:r>
            <a:r>
              <a:rPr lang="en-US" sz="3200" dirty="0" smtClean="0">
                <a:sym typeface="Symbol"/>
              </a:rPr>
              <a:t> is the same for all depths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sz="3200" dirty="0" smtClean="0">
                <a:sym typeface="Symbol"/>
              </a:rPr>
              <a:t>deep in the soil T is constant at </a:t>
            </a:r>
            <a:r>
              <a:rPr lang="en-US" sz="3200" dirty="0" err="1" smtClean="0">
                <a:sym typeface="Symbol"/>
              </a:rPr>
              <a:t>T</a:t>
            </a:r>
            <a:r>
              <a:rPr lang="en-US" sz="3200" baseline="-25000" dirty="0" err="1" smtClean="0">
                <a:sym typeface="Symbol"/>
              </a:rPr>
              <a:t>ave</a:t>
            </a:r>
            <a:endParaRPr lang="en-US" sz="3200" baseline="-25000" dirty="0" smtClean="0">
              <a:sym typeface="Symbol"/>
            </a:endParaRP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endParaRPr lang="en-US" sz="3200" dirty="0" smtClean="0">
              <a:sym typeface="Symbol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ym typeface="Symbol"/>
              </a:rPr>
              <a:t>then soil temperature at any depth is: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Modeling soil temperature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1336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76300" y="5391150"/>
          <a:ext cx="70119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9" name="Equation" r:id="rId4" imgW="2336760" imgH="241200" progId="Equation.3">
                  <p:embed/>
                </p:oleObj>
              </mc:Choice>
              <mc:Fallback>
                <p:oleObj name="Equation" r:id="rId4" imgW="233676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5391150"/>
                        <a:ext cx="7011988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192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ym typeface="Symbol"/>
              </a:rPr>
              <a:t>the soil temperature is described by: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 smtClean="0">
              <a:sym typeface="Symbol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 smtClean="0">
              <a:sym typeface="Symbol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dirty="0" smtClean="0">
                <a:sym typeface="Symbol"/>
              </a:rPr>
              <a:t>z = depth (m)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dirty="0" smtClean="0">
                <a:sym typeface="Symbol"/>
              </a:rPr>
              <a:t>d = damping depth = (2D</a:t>
            </a:r>
            <a:r>
              <a:rPr lang="en-US" sz="3200" baseline="-25000" dirty="0" smtClean="0">
                <a:sym typeface="Symbol"/>
              </a:rPr>
              <a:t>T</a:t>
            </a:r>
            <a:r>
              <a:rPr lang="en-US" sz="3200" dirty="0" smtClean="0">
                <a:sym typeface="Symbol"/>
              </a:rPr>
              <a:t>/)</a:t>
            </a:r>
            <a:r>
              <a:rPr lang="en-US" sz="3200" baseline="30000" dirty="0" smtClean="0">
                <a:sym typeface="Symbol"/>
              </a:rPr>
              <a:t>1/2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dirty="0" smtClean="0">
                <a:sym typeface="Symbol"/>
              </a:rPr>
              <a:t> = phase constant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Modeling soil temperature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1336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143000" y="1981200"/>
          <a:ext cx="70119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3" name="Equation" r:id="rId4" imgW="2336760" imgH="241200" progId="Equation.3">
                  <p:embed/>
                </p:oleObj>
              </mc:Choice>
              <mc:Fallback>
                <p:oleObj name="Equation" r:id="rId4" imgW="233676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81200"/>
                        <a:ext cx="7011988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824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Modes of energy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radiation:  emission of energy in the form of electromagnetic waves</a:t>
            </a:r>
          </a:p>
          <a:p>
            <a:endParaRPr lang="en-US" dirty="0" smtClean="0"/>
          </a:p>
          <a:p>
            <a:r>
              <a:rPr lang="en-US" dirty="0" smtClean="0"/>
              <a:t>conduction:  transfer of heat by molecular motion</a:t>
            </a:r>
          </a:p>
          <a:p>
            <a:endParaRPr lang="en-US" dirty="0" smtClean="0"/>
          </a:p>
          <a:p>
            <a:r>
              <a:rPr lang="en-US" dirty="0" smtClean="0"/>
              <a:t>convection:  heat transfer by bulk fluid 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annual%20T%20at%201%20m%20plot%2034%202006.emf"/>
          <p:cNvPicPr>
            <a:picLocks noChangeAspect="1" noChangeArrowheads="1"/>
          </p:cNvPicPr>
          <p:nvPr/>
        </p:nvPicPr>
        <p:blipFill>
          <a:blip r:embed="rId3" r:link="rId4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457200" y="0"/>
            <a:ext cx="8026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76200" y="613546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Annual cycle of soil temperature at 1 m depth in a silt loam soil in southeast Minnesota under perennial vegetation.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192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the soil depth at which the temperature wave amplitude is 1/</a:t>
            </a:r>
            <a:r>
              <a:rPr lang="en-US" sz="3200" i="1" dirty="0" smtClean="0"/>
              <a:t>e</a:t>
            </a:r>
            <a:r>
              <a:rPr lang="en-US" sz="3200" dirty="0" smtClean="0"/>
              <a:t> (1/2.718 = 0.37) of that at the surface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 smtClean="0">
              <a:sym typeface="Symbol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ym typeface="Symbol"/>
              </a:rPr>
              <a:t>d = damping depth = (2D</a:t>
            </a:r>
            <a:r>
              <a:rPr lang="en-US" sz="3200" baseline="-25000" dirty="0" smtClean="0">
                <a:sym typeface="Symbol"/>
              </a:rPr>
              <a:t>T</a:t>
            </a:r>
            <a:r>
              <a:rPr lang="en-US" sz="3200" dirty="0" smtClean="0">
                <a:sym typeface="Symbol"/>
              </a:rPr>
              <a:t>/)</a:t>
            </a:r>
            <a:r>
              <a:rPr lang="en-US" sz="3200" baseline="30000" dirty="0" smtClean="0">
                <a:sym typeface="Symbol"/>
              </a:rPr>
              <a:t>1/2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 smtClean="0">
              <a:sym typeface="Symbo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Damping depth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1336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192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Thermal diffusivity, </a:t>
            </a:r>
            <a:r>
              <a:rPr lang="en-US" sz="3200" dirty="0" smtClean="0">
                <a:sym typeface="Symbol"/>
              </a:rPr>
              <a:t>D</a:t>
            </a:r>
            <a:r>
              <a:rPr lang="en-US" sz="3200" baseline="-25000" dirty="0" smtClean="0">
                <a:sym typeface="Symbol"/>
              </a:rPr>
              <a:t>T</a:t>
            </a:r>
            <a:r>
              <a:rPr lang="en-US" sz="3200" dirty="0" smtClean="0"/>
              <a:t> = 0.5 x 10</a:t>
            </a:r>
            <a:r>
              <a:rPr lang="en-US" sz="3200" baseline="30000" dirty="0" smtClean="0"/>
              <a:t>-6</a:t>
            </a:r>
            <a:r>
              <a:rPr lang="en-US" sz="3200" dirty="0" smtClean="0"/>
              <a:t> m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s</a:t>
            </a:r>
            <a:r>
              <a:rPr lang="en-US" sz="3200" baseline="30000" dirty="0" smtClean="0"/>
              <a:t>-1</a:t>
            </a:r>
            <a:endParaRPr lang="en-US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ym typeface="Symbol"/>
              </a:rPr>
              <a:t>What is the damping depth for the diurnal temperature wave?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ym typeface="Symbol"/>
              </a:rPr>
              <a:t>What is the damping depth for the annual temperature wave?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ym typeface="Symbol"/>
              </a:rPr>
              <a:t>At what depth is the amplitude of the annual temperature wave only 5% of the amplitude of the annual wave at the surface?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Damping depth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1336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192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ym typeface="Symbol"/>
              </a:rPr>
              <a:t>if the soil temperature is described by: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 smtClean="0">
              <a:sym typeface="Symbol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 smtClean="0">
              <a:sym typeface="Symbol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then the time lag between two depths is</a:t>
            </a:r>
            <a:endParaRPr lang="en-US" sz="3200" dirty="0" smtClean="0">
              <a:sym typeface="Symbol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 smtClean="0">
              <a:sym typeface="Symbo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Time lag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1336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143000" y="1981200"/>
          <a:ext cx="70119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4" name="Equation" r:id="rId4" imgW="2336760" imgH="241200" progId="Equation.3">
                  <p:embed/>
                </p:oleObj>
              </mc:Choice>
              <mc:Fallback>
                <p:oleObj name="Equation" r:id="rId4" imgW="233676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81200"/>
                        <a:ext cx="7011988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1" name="Object 3"/>
          <p:cNvGraphicFramePr>
            <a:graphicFrameLocks noChangeAspect="1"/>
          </p:cNvGraphicFramePr>
          <p:nvPr/>
        </p:nvGraphicFramePr>
        <p:xfrm>
          <a:off x="2895600" y="3810000"/>
          <a:ext cx="30861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5" name="Equation" r:id="rId6" imgW="1028520" imgH="457200" progId="Equation.3">
                  <p:embed/>
                </p:oleObj>
              </mc:Choice>
              <mc:Fallback>
                <p:oleObj name="Equation" r:id="rId6" imgW="102852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10000"/>
                        <a:ext cx="30861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192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Thermal diffusivity, </a:t>
            </a:r>
            <a:r>
              <a:rPr lang="en-US" sz="3200" dirty="0" smtClean="0">
                <a:sym typeface="Symbol"/>
              </a:rPr>
              <a:t>D</a:t>
            </a:r>
            <a:r>
              <a:rPr lang="en-US" sz="3200" baseline="-25000" dirty="0" smtClean="0">
                <a:sym typeface="Symbol"/>
              </a:rPr>
              <a:t>T</a:t>
            </a:r>
            <a:r>
              <a:rPr lang="en-US" sz="3200" dirty="0" smtClean="0"/>
              <a:t> = 0.5 x 10</a:t>
            </a:r>
            <a:r>
              <a:rPr lang="en-US" sz="3200" baseline="30000" dirty="0" smtClean="0"/>
              <a:t>-6</a:t>
            </a:r>
            <a:r>
              <a:rPr lang="en-US" sz="3200" dirty="0" smtClean="0"/>
              <a:t> m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s</a:t>
            </a:r>
            <a:r>
              <a:rPr lang="en-US" sz="3200" baseline="30000" dirty="0" smtClean="0"/>
              <a:t>-1</a:t>
            </a:r>
            <a:endParaRPr lang="en-US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ym typeface="Symbol"/>
              </a:rPr>
              <a:t>What is the time lag between the occurrence of the daily maximum temperature at the surface and at 30 cm depth?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Time lag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1336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On-line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http://soilphysics.okstate.edu/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0581"/>
            <a:ext cx="9144000" cy="560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6830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Stefan-Boltzmann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total radiant flux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/>
              <a:buChar char="e"/>
              <a:tabLst/>
              <a:defRPr/>
            </a:pPr>
            <a:r>
              <a:rPr lang="en-US" sz="3200" dirty="0" smtClean="0">
                <a:sym typeface="Symbol"/>
              </a:rPr>
              <a:t>= emissivity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ym typeface="Symbol"/>
              </a:rPr>
              <a:t>    = 1 for a “black body”; 0.9 to 1.0 for soil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 = Stefan-Boltzmann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constant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sym typeface="Symbol"/>
              </a:rPr>
              <a:t>   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= 5.67 x 10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-8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W m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-2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K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-4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aseline="0" dirty="0" smtClean="0">
                <a:sym typeface="Symbol"/>
              </a:rPr>
              <a:t>T</a:t>
            </a:r>
            <a:r>
              <a:rPr lang="en-US" sz="3200" dirty="0" smtClean="0">
                <a:sym typeface="Symbol"/>
              </a:rPr>
              <a:t> = temperature of the emitter (K)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Radiation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3581400" y="2209800"/>
          <a:ext cx="17462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Equation" r:id="rId4" imgW="634680" imgH="241200" progId="Equation.3">
                  <p:embed/>
                </p:oleObj>
              </mc:Choice>
              <mc:Fallback>
                <p:oleObj name="Equation" r:id="rId4" imgW="634680" imgH="2412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209800"/>
                        <a:ext cx="174625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Wien’s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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wavelength of maximum radiation intensity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Radiation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3048000" y="1905000"/>
          <a:ext cx="299878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Equation" r:id="rId4" imgW="1091880" imgH="393480" progId="Equation.3">
                  <p:embed/>
                </p:oleObj>
              </mc:Choice>
              <mc:Fallback>
                <p:oleObj name="Equation" r:id="rId4" imgW="1091880" imgH="39348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05000"/>
                        <a:ext cx="2998788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www.atmos.washington.edu/~hakim/301/electromagnetic-spectr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02412"/>
            <a:ext cx="8991600" cy="622218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6488668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http://www.atmos.washington.edu/~hakim/301/handouts.html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short-wave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radiation:  the incoming solar spectrum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long-wave radiation:  the spectrum emitted by the earth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Radiation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192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Net radiation = the sum of all incoming minus outgoing radiant energy fluxes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Net radiation at the soil surface</a:t>
            </a:r>
            <a:endParaRPr lang="en-US" dirty="0"/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6525" y="2438400"/>
            <a:ext cx="4029075" cy="459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1351</Words>
  <Application>Microsoft Office PowerPoint</Application>
  <PresentationFormat>On-screen Show (4:3)</PresentationFormat>
  <Paragraphs>233</Paragraphs>
  <Slides>47</Slides>
  <Notes>47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Equation</vt:lpstr>
      <vt:lpstr>Soil temperature and energy balance</vt:lpstr>
      <vt:lpstr>Temperature</vt:lpstr>
      <vt:lpstr>PowerPoint Presentation</vt:lpstr>
      <vt:lpstr>Modes of energy transfer</vt:lpstr>
      <vt:lpstr>Radiation</vt:lpstr>
      <vt:lpstr>Radiation</vt:lpstr>
      <vt:lpstr>PowerPoint Presentation</vt:lpstr>
      <vt:lpstr>Radiation</vt:lpstr>
      <vt:lpstr>Net radiation at the soil surface</vt:lpstr>
      <vt:lpstr>Net radiation at the soil surface</vt:lpstr>
      <vt:lpstr>Albedo</vt:lpstr>
      <vt:lpstr>Surface energy balance</vt:lpstr>
      <vt:lpstr>Surface energy balance</vt:lpstr>
      <vt:lpstr>PowerPoint Presentation</vt:lpstr>
      <vt:lpstr>Calculate the direction and magnitude of the soil heat flux:</vt:lpstr>
      <vt:lpstr>Heat conduction</vt:lpstr>
      <vt:lpstr>Calculate the soil heat flux (W m-2)</vt:lpstr>
      <vt:lpstr>Continuity equation</vt:lpstr>
      <vt:lpstr>Reading assignment</vt:lpstr>
      <vt:lpstr>Soil thermal properties</vt:lpstr>
      <vt:lpstr>Volumetric heat capacity</vt:lpstr>
      <vt:lpstr>PowerPoint Presentation</vt:lpstr>
      <vt:lpstr>Calculate the volumetric heat capacity</vt:lpstr>
      <vt:lpstr>PowerPoint Presentation</vt:lpstr>
      <vt:lpstr>Thermal conductivity</vt:lpstr>
      <vt:lpstr>PowerPoint Presentation</vt:lpstr>
      <vt:lpstr>PowerPoint Presentation</vt:lpstr>
      <vt:lpstr>PowerPoint Presentation</vt:lpstr>
      <vt:lpstr>Thermal diffusivity</vt:lpstr>
      <vt:lpstr>PowerPoint Presentation</vt:lpstr>
      <vt:lpstr>Reading assignment</vt:lpstr>
      <vt:lpstr>Soil surface temperature</vt:lpstr>
      <vt:lpstr>PowerPoint Presentation</vt:lpstr>
      <vt:lpstr>Modeling surface temperature</vt:lpstr>
      <vt:lpstr>PowerPoint Presentation</vt:lpstr>
      <vt:lpstr>PowerPoint Presentation</vt:lpstr>
      <vt:lpstr>Modeling soil temperature</vt:lpstr>
      <vt:lpstr>Modeling soil temperature</vt:lpstr>
      <vt:lpstr>PowerPoint Presentation</vt:lpstr>
      <vt:lpstr>PowerPoint Presentation</vt:lpstr>
      <vt:lpstr>Damping depth</vt:lpstr>
      <vt:lpstr>Damping depth</vt:lpstr>
      <vt:lpstr>Time lag</vt:lpstr>
      <vt:lpstr>Time lag</vt:lpstr>
      <vt:lpstr>On-line software</vt:lpstr>
      <vt:lpstr>PowerPoint Presentation</vt:lpstr>
      <vt:lpstr>PowerPoint Presentation</vt:lpstr>
    </vt:vector>
  </TitlesOfParts>
  <Company>Oklahoma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Tyson Ochsner</dc:creator>
  <cp:lastModifiedBy>Yimam, Yohannes</cp:lastModifiedBy>
  <cp:revision>212</cp:revision>
  <dcterms:created xsi:type="dcterms:W3CDTF">2009-10-07T17:02:07Z</dcterms:created>
  <dcterms:modified xsi:type="dcterms:W3CDTF">2012-12-05T19:24:48Z</dcterms:modified>
</cp:coreProperties>
</file>