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89" r:id="rId9"/>
    <p:sldId id="264" r:id="rId10"/>
    <p:sldId id="265"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2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64780-261B-451E-BFC2-C921DDE998A3}" type="datetimeFigureOut">
              <a:rPr lang="en-US" smtClean="0"/>
              <a:t>9/21/2012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2A7CC-40E8-46C0-99D2-43A2FF2386F8}" type="slidenum">
              <a:rPr lang="en-US" smtClean="0"/>
              <a:t>‹#›</a:t>
            </a:fld>
            <a:endParaRPr lang="en-US"/>
          </a:p>
        </p:txBody>
      </p:sp>
    </p:spTree>
    <p:extLst>
      <p:ext uri="{BB962C8B-B14F-4D97-AF65-F5344CB8AC3E}">
        <p14:creationId xmlns:p14="http://schemas.microsoft.com/office/powerpoint/2010/main" val="21846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29B-4F67-4955-8B18-7FE40C12F90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CB3D9-2141-4B2D-B8DE-1C2A693459C6}"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CB3D9-2141-4B2D-B8DE-1C2A693459C6}"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CB3D9-2141-4B2D-B8DE-1C2A693459C6}"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CB3D9-2141-4B2D-B8DE-1C2A693459C6}"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CB3D9-2141-4B2D-B8DE-1C2A693459C6}" type="datetimeFigureOut">
              <a:rPr lang="en-US" smtClean="0"/>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CB3D9-2141-4B2D-B8DE-1C2A693459C6}"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ECB3D9-2141-4B2D-B8DE-1C2A693459C6}" type="datetimeFigureOut">
              <a:rPr lang="en-US" smtClean="0"/>
              <a:t>9/21/2012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ECB3D9-2141-4B2D-B8DE-1C2A693459C6}" type="datetimeFigureOut">
              <a:rPr lang="en-US" smtClean="0"/>
              <a:t>9/21/2012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CB3D9-2141-4B2D-B8DE-1C2A693459C6}" type="datetimeFigureOut">
              <a:rPr lang="en-US" smtClean="0"/>
              <a:t>9/21/2012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CB3D9-2141-4B2D-B8DE-1C2A693459C6}"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CB3D9-2141-4B2D-B8DE-1C2A693459C6}" type="datetimeFigureOut">
              <a:rPr lang="en-US" smtClean="0"/>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6A5B4-F2AF-4569-9943-4D92087915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CB3D9-2141-4B2D-B8DE-1C2A693459C6}" type="datetimeFigureOut">
              <a:rPr lang="en-US" smtClean="0"/>
              <a:t>9/21/2012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6A5B4-F2AF-4569-9943-4D92087915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bullseyegreensblog.blogspot.com/2011/07/pump-house-down.html" TargetMode="External"/><Relationship Id="rId4" Type="http://schemas.openxmlformats.org/officeDocument/2006/relationships/hyperlink" Target="http://www.turfmagazine.com/print-7012.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water fundamentals</a:t>
            </a:r>
            <a:endParaRPr lang="en-US" dirty="0"/>
          </a:p>
        </p:txBody>
      </p:sp>
      <p:pic>
        <p:nvPicPr>
          <p:cNvPr id="50177" name="Pict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29231"/>
            <a:ext cx="6272142" cy="5428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620000" cy="6865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Capillarity</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the action which elevates or depresses the surface of a liquid where it is in contact with a solid (e.g. a capillary tube)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pressures in a capillary</a:t>
            </a:r>
            <a:endParaRPr lang="en-US" dirty="0"/>
          </a:p>
        </p:txBody>
      </p:sp>
      <p:pic>
        <p:nvPicPr>
          <p:cNvPr id="4" name="Pict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6195941" cy="5362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Salinity crisis in the Murray-Darling Basin, Australia</a:t>
            </a:r>
            <a:endParaRPr lang="en-US" dirty="0"/>
          </a:p>
        </p:txBody>
      </p:sp>
      <p:pic>
        <p:nvPicPr>
          <p:cNvPr id="104450" name="Picture 2" descr="http://www.abc.net.au/reslib/200602/r72722_2028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4371975"/>
            <a:ext cx="4972050" cy="2486025"/>
          </a:xfrm>
          <a:prstGeom prst="rect">
            <a:avLst/>
          </a:prstGeom>
          <a:noFill/>
        </p:spPr>
      </p:pic>
      <p:pic>
        <p:nvPicPr>
          <p:cNvPr id="104452" name="Picture 4" descr="http://www.mda.asn.au/images/Map_of_Australia_and_Basin_copy.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 y="1600200"/>
            <a:ext cx="3526908" cy="2895600"/>
          </a:xfrm>
          <a:prstGeom prst="rect">
            <a:avLst/>
          </a:prstGeom>
          <a:noFill/>
        </p:spPr>
      </p:pic>
      <p:sp>
        <p:nvSpPr>
          <p:cNvPr id="6" name="Rectangle 5"/>
          <p:cNvSpPr/>
          <p:nvPr/>
        </p:nvSpPr>
        <p:spPr>
          <a:xfrm>
            <a:off x="228600" y="4572000"/>
            <a:ext cx="3943350" cy="2031325"/>
          </a:xfrm>
          <a:prstGeom prst="rect">
            <a:avLst/>
          </a:prstGeom>
        </p:spPr>
        <p:txBody>
          <a:bodyPr wrap="square">
            <a:spAutoFit/>
          </a:bodyPr>
          <a:lstStyle/>
          <a:p>
            <a:r>
              <a:rPr lang="en-US" dirty="0" smtClean="0"/>
              <a:t>Reduction in water resources</a:t>
            </a:r>
            <a:br>
              <a:rPr lang="en-US" dirty="0" smtClean="0"/>
            </a:br>
            <a:r>
              <a:rPr lang="en-US" dirty="0" smtClean="0"/>
              <a:t>Reduction in agricultural land</a:t>
            </a:r>
            <a:br>
              <a:rPr lang="en-US" dirty="0" smtClean="0"/>
            </a:br>
            <a:r>
              <a:rPr lang="en-US" dirty="0" smtClean="0"/>
              <a:t>Damage to urban infrastructure</a:t>
            </a:r>
            <a:br>
              <a:rPr lang="en-US" dirty="0" smtClean="0"/>
            </a:br>
            <a:r>
              <a:rPr lang="en-US" dirty="0" smtClean="0"/>
              <a:t>Constraints and losses to industry</a:t>
            </a:r>
            <a:br>
              <a:rPr lang="en-US" dirty="0" smtClean="0"/>
            </a:br>
            <a:r>
              <a:rPr lang="en-US" dirty="0" smtClean="0"/>
              <a:t>Reduction in biodiversity</a:t>
            </a:r>
            <a:br>
              <a:rPr lang="en-US" dirty="0" smtClean="0"/>
            </a:br>
            <a:r>
              <a:rPr lang="en-US" dirty="0" smtClean="0"/>
              <a:t>Degradation of aesthetics of the landscape</a:t>
            </a:r>
            <a:endParaRPr lang="en-US" dirty="0"/>
          </a:p>
        </p:txBody>
      </p:sp>
      <p:sp>
        <p:nvSpPr>
          <p:cNvPr id="7" name="Rectangle 6"/>
          <p:cNvSpPr/>
          <p:nvPr/>
        </p:nvSpPr>
        <p:spPr>
          <a:xfrm>
            <a:off x="4191000" y="1577876"/>
            <a:ext cx="4572000" cy="2308324"/>
          </a:xfrm>
          <a:prstGeom prst="rect">
            <a:avLst/>
          </a:prstGeom>
        </p:spPr>
        <p:txBody>
          <a:bodyPr>
            <a:spAutoFit/>
          </a:bodyPr>
          <a:lstStyle/>
          <a:p>
            <a:r>
              <a:rPr lang="en-US" dirty="0" smtClean="0"/>
              <a:t>“When groundwater levels are close to the soil surface, </a:t>
            </a:r>
            <a:r>
              <a:rPr lang="en-US" b="1" dirty="0" smtClean="0"/>
              <a:t>capillary action </a:t>
            </a:r>
            <a:r>
              <a:rPr lang="en-US" dirty="0" smtClean="0"/>
              <a:t>carries salt upward to the plant root zone causing land to become saline. Streams and rivers become saline through salt being washed from the soil surface or where groundwater levels with high salt loads, begin to permanently intersect with the base of the stream or river.”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angle</a:t>
            </a:r>
            <a:endParaRPr lang="en-US" dirty="0"/>
          </a:p>
        </p:txBody>
      </p:sp>
      <p:sp>
        <p:nvSpPr>
          <p:cNvPr id="3" name="Content Placeholder 2"/>
          <p:cNvSpPr>
            <a:spLocks noGrp="1"/>
          </p:cNvSpPr>
          <p:nvPr>
            <p:ph idx="1"/>
          </p:nvPr>
        </p:nvSpPr>
        <p:spPr/>
        <p:txBody>
          <a:bodyPr/>
          <a:lstStyle/>
          <a:p>
            <a:r>
              <a:rPr lang="en-US" dirty="0" smtClean="0"/>
              <a:t>the angle at which a liquid-vapor interface meets a solid surface</a:t>
            </a:r>
          </a:p>
          <a:p>
            <a:endParaRPr lang="en-US" dirty="0" smtClean="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424" y="2805752"/>
            <a:ext cx="4214576" cy="2686050"/>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29000"/>
            <a:ext cx="4952999" cy="1812410"/>
          </a:xfrm>
          <a:prstGeom prst="rect">
            <a:avLst/>
          </a:prstGeom>
          <a:noFill/>
          <a:ln w="9525">
            <a:noFill/>
            <a:miter lim="800000"/>
            <a:headEnd/>
            <a:tailEnd/>
          </a:ln>
        </p:spPr>
      </p:pic>
      <p:pic>
        <p:nvPicPr>
          <p:cNvPr id="481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494171"/>
            <a:ext cx="8839200" cy="7542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angle</a:t>
            </a:r>
            <a:endParaRPr lang="en-US" dirty="0"/>
          </a:p>
        </p:txBody>
      </p:sp>
      <p:sp>
        <p:nvSpPr>
          <p:cNvPr id="3" name="Content Placeholder 2"/>
          <p:cNvSpPr>
            <a:spLocks noGrp="1"/>
          </p:cNvSpPr>
          <p:nvPr>
            <p:ph idx="1"/>
          </p:nvPr>
        </p:nvSpPr>
        <p:spPr/>
        <p:txBody>
          <a:bodyPr>
            <a:normAutofit fontScale="92500"/>
          </a:bodyPr>
          <a:lstStyle/>
          <a:p>
            <a:r>
              <a:rPr lang="en-US" dirty="0" smtClean="0"/>
              <a:t>Ranges from </a:t>
            </a:r>
          </a:p>
          <a:p>
            <a:pPr lvl="1"/>
            <a:r>
              <a:rPr lang="en-US" dirty="0" smtClean="0"/>
              <a:t>minimum of 0</a:t>
            </a:r>
            <a:r>
              <a:rPr lang="en-US" dirty="0" smtClean="0">
                <a:sym typeface="Symbol"/>
              </a:rPr>
              <a:t> for water on clean smooth minerals</a:t>
            </a:r>
          </a:p>
          <a:p>
            <a:pPr lvl="1"/>
            <a:r>
              <a:rPr lang="en-US" dirty="0" smtClean="0">
                <a:sym typeface="Symbol"/>
              </a:rPr>
              <a:t>maximum of 180 for a completely water repellent surface</a:t>
            </a:r>
          </a:p>
          <a:p>
            <a:pPr lvl="1"/>
            <a:r>
              <a:rPr lang="en-US" dirty="0" smtClean="0">
                <a:sym typeface="Symbol"/>
              </a:rPr>
              <a:t>surfaces with contact angles &gt; 90 are called </a:t>
            </a:r>
            <a:r>
              <a:rPr lang="en-US" u="sng" dirty="0" smtClean="0">
                <a:sym typeface="Symbol"/>
              </a:rPr>
              <a:t>hydrophobic</a:t>
            </a:r>
          </a:p>
          <a:p>
            <a:r>
              <a:rPr lang="en-US" dirty="0" smtClean="0"/>
              <a:t>Depends on </a:t>
            </a:r>
          </a:p>
          <a:p>
            <a:pPr lvl="1"/>
            <a:r>
              <a:rPr lang="en-US" dirty="0" smtClean="0"/>
              <a:t>surface tension of the liquid</a:t>
            </a:r>
          </a:p>
          <a:p>
            <a:pPr lvl="1"/>
            <a:r>
              <a:rPr lang="en-US" dirty="0" smtClean="0"/>
              <a:t>relative affinity of the surface for the liquid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9109477" cy="4122039"/>
          </a:xfrm>
          <a:prstGeom prst="rect">
            <a:avLst/>
          </a:prstGeom>
          <a:noFill/>
          <a:ln w="9525">
            <a:noFill/>
            <a:miter lim="800000"/>
            <a:headEnd/>
            <a:tailEnd/>
          </a:ln>
        </p:spPr>
      </p:pic>
      <p:sp>
        <p:nvSpPr>
          <p:cNvPr id="3" name="Rectangle 2"/>
          <p:cNvSpPr/>
          <p:nvPr/>
        </p:nvSpPr>
        <p:spPr>
          <a:xfrm>
            <a:off x="0" y="6488668"/>
            <a:ext cx="6324600" cy="369332"/>
          </a:xfrm>
          <a:prstGeom prst="rect">
            <a:avLst/>
          </a:prstGeom>
        </p:spPr>
        <p:txBody>
          <a:bodyPr wrap="square">
            <a:spAutoFit/>
          </a:bodyPr>
          <a:lstStyle/>
          <a:p>
            <a:r>
              <a:rPr lang="en-US" dirty="0" smtClean="0"/>
              <a:t>http://ralph.swan.ac.uk/hydrophobicity/soil_hydrophobicity.htm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43200"/>
            <a:ext cx="4038600" cy="29189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125" y="2743200"/>
            <a:ext cx="3876675" cy="2927757"/>
          </a:xfrm>
          <a:prstGeom prst="rect">
            <a:avLst/>
          </a:prstGeom>
          <a:noFill/>
          <a:ln w="9525">
            <a:noFill/>
            <a:miter lim="800000"/>
            <a:headEnd/>
            <a:tailEnd/>
          </a:ln>
        </p:spPr>
      </p:pic>
      <p:sp>
        <p:nvSpPr>
          <p:cNvPr id="4" name="Rectangle 3"/>
          <p:cNvSpPr/>
          <p:nvPr/>
        </p:nvSpPr>
        <p:spPr>
          <a:xfrm>
            <a:off x="304800" y="6336268"/>
            <a:ext cx="6248400" cy="369332"/>
          </a:xfrm>
          <a:prstGeom prst="rect">
            <a:avLst/>
          </a:prstGeom>
        </p:spPr>
        <p:txBody>
          <a:bodyPr wrap="square">
            <a:spAutoFit/>
          </a:bodyPr>
          <a:lstStyle/>
          <a:p>
            <a:r>
              <a:rPr lang="en-US" dirty="0" smtClean="0"/>
              <a:t>http://www.agcsa.com.au/static/atm_articles/html/4_6b.html</a:t>
            </a:r>
            <a:endParaRPr lang="en-US" dirty="0"/>
          </a:p>
        </p:txBody>
      </p:sp>
      <p:sp>
        <p:nvSpPr>
          <p:cNvPr id="5" name="TextBox 4"/>
          <p:cNvSpPr txBox="1"/>
          <p:nvPr/>
        </p:nvSpPr>
        <p:spPr>
          <a:xfrm>
            <a:off x="648490" y="1371600"/>
            <a:ext cx="7847020" cy="584775"/>
          </a:xfrm>
          <a:prstGeom prst="rect">
            <a:avLst/>
          </a:prstGeom>
          <a:noFill/>
        </p:spPr>
        <p:txBody>
          <a:bodyPr wrap="none" rtlCol="0">
            <a:spAutoFit/>
          </a:bodyPr>
          <a:lstStyle/>
          <a:p>
            <a:r>
              <a:rPr lang="en-US" sz="3200" dirty="0" smtClean="0"/>
              <a:t>Sand grains with and without organic coatings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0"/>
            <a:ext cx="8133772" cy="5368290"/>
          </a:xfrm>
          <a:prstGeom prst="rect">
            <a:avLst/>
          </a:prstGeom>
          <a:noFill/>
          <a:ln w="9525">
            <a:noFill/>
            <a:miter lim="800000"/>
            <a:headEnd/>
            <a:tailEnd/>
          </a:ln>
        </p:spPr>
      </p:pic>
      <p:sp>
        <p:nvSpPr>
          <p:cNvPr id="3" name="Rectangle 2"/>
          <p:cNvSpPr/>
          <p:nvPr/>
        </p:nvSpPr>
        <p:spPr>
          <a:xfrm>
            <a:off x="609600" y="5410200"/>
            <a:ext cx="8001000" cy="646331"/>
          </a:xfrm>
          <a:prstGeom prst="rect">
            <a:avLst/>
          </a:prstGeom>
        </p:spPr>
        <p:txBody>
          <a:bodyPr wrap="square">
            <a:spAutoFit/>
          </a:bodyPr>
          <a:lstStyle/>
          <a:p>
            <a:r>
              <a:rPr lang="en-US" i="1" dirty="0" smtClean="0"/>
              <a:t>Soil </a:t>
            </a:r>
            <a:r>
              <a:rPr lang="en-US" i="1" dirty="0" err="1" smtClean="0"/>
              <a:t>hydrophobicity</a:t>
            </a:r>
            <a:r>
              <a:rPr lang="en-US" i="1" dirty="0" smtClean="0"/>
              <a:t> can enhance overland flow particularly after wildfire as seen here in a burnt Eucalypt forest in Australia (photo: courtesy of Rob Ferguson)</a:t>
            </a:r>
            <a:endParaRPr lang="en-US" dirty="0"/>
          </a:p>
        </p:txBody>
      </p:sp>
      <p:sp>
        <p:nvSpPr>
          <p:cNvPr id="4" name="Rectangle 3"/>
          <p:cNvSpPr/>
          <p:nvPr/>
        </p:nvSpPr>
        <p:spPr>
          <a:xfrm>
            <a:off x="0" y="6488668"/>
            <a:ext cx="7315200" cy="369332"/>
          </a:xfrm>
          <a:prstGeom prst="rect">
            <a:avLst/>
          </a:prstGeom>
        </p:spPr>
        <p:txBody>
          <a:bodyPr wrap="square">
            <a:spAutoFit/>
          </a:bodyPr>
          <a:lstStyle/>
          <a:p>
            <a:r>
              <a:rPr lang="en-US" dirty="0" smtClean="0"/>
              <a:t>http://ralph.swan.ac.uk/hydrophobicity/soil_hydrophobicity.htm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590" y="609600"/>
            <a:ext cx="6128821" cy="4090988"/>
          </a:xfrm>
          <a:prstGeom prst="rect">
            <a:avLst/>
          </a:prstGeom>
          <a:noFill/>
          <a:ln w="9525">
            <a:noFill/>
            <a:miter lim="800000"/>
            <a:headEnd/>
            <a:tailEnd/>
          </a:ln>
        </p:spPr>
      </p:pic>
      <p:sp>
        <p:nvSpPr>
          <p:cNvPr id="3" name="Rectangle 2"/>
          <p:cNvSpPr/>
          <p:nvPr/>
        </p:nvSpPr>
        <p:spPr>
          <a:xfrm>
            <a:off x="228600" y="5144869"/>
            <a:ext cx="8686800" cy="646331"/>
          </a:xfrm>
          <a:prstGeom prst="rect">
            <a:avLst/>
          </a:prstGeom>
        </p:spPr>
        <p:txBody>
          <a:bodyPr wrap="square">
            <a:spAutoFit/>
          </a:bodyPr>
          <a:lstStyle/>
          <a:p>
            <a:r>
              <a:rPr lang="en-US" i="1" dirty="0" smtClean="0"/>
              <a:t>Soil </a:t>
            </a:r>
            <a:r>
              <a:rPr lang="en-US" i="1" dirty="0" err="1" smtClean="0"/>
              <a:t>hydrophobicity</a:t>
            </a:r>
            <a:r>
              <a:rPr lang="en-US" i="1" dirty="0" smtClean="0"/>
              <a:t> can enhance preferential flow (as indicated by a tracer in this sandy soil), leading to accelerated contaminant transfer  (photo: courtesy of </a:t>
            </a:r>
            <a:r>
              <a:rPr lang="en-US" i="1" dirty="0" err="1" smtClean="0"/>
              <a:t>L.W.Dekker</a:t>
            </a:r>
            <a:r>
              <a:rPr lang="en-US" i="1" dirty="0" smtClean="0"/>
              <a:t>)</a:t>
            </a:r>
            <a:endParaRPr lang="en-US" dirty="0"/>
          </a:p>
        </p:txBody>
      </p:sp>
      <p:sp>
        <p:nvSpPr>
          <p:cNvPr id="4" name="Rectangle 3"/>
          <p:cNvSpPr/>
          <p:nvPr/>
        </p:nvSpPr>
        <p:spPr>
          <a:xfrm>
            <a:off x="0" y="6488668"/>
            <a:ext cx="7315200" cy="369332"/>
          </a:xfrm>
          <a:prstGeom prst="rect">
            <a:avLst/>
          </a:prstGeom>
        </p:spPr>
        <p:txBody>
          <a:bodyPr wrap="square">
            <a:spAutoFit/>
          </a:bodyPr>
          <a:lstStyle/>
          <a:p>
            <a:r>
              <a:rPr lang="en-US" dirty="0" smtClean="0"/>
              <a:t>http://ralph.swan.ac.uk/hydrophobicity/soil_hydrophobicity.htm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“Localized dry spot”</a:t>
            </a:r>
            <a:endParaRPr lang="en-US" dirty="0"/>
          </a:p>
        </p:txBody>
      </p:sp>
      <p:pic>
        <p:nvPicPr>
          <p:cNvPr id="1026" name="Picture 2" descr="http://4.bp.blogspot.com/-1enWISqeljg/ThNyAWiaRrI/AAAAAAAAARA/bUJ_0lI1u9Q/s1600/DSC00983.JP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urfmagazine.com/content/TF/2011/06/A701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0" y="3981450"/>
            <a:ext cx="3810000" cy="830997"/>
          </a:xfrm>
          <a:prstGeom prst="rect">
            <a:avLst/>
          </a:prstGeom>
          <a:solidFill>
            <a:schemeClr val="bg1"/>
          </a:solidFill>
        </p:spPr>
        <p:txBody>
          <a:bodyPr wrap="square">
            <a:spAutoFit/>
          </a:bodyPr>
          <a:lstStyle/>
          <a:p>
            <a:r>
              <a:rPr lang="en-US" sz="1200" dirty="0"/>
              <a:t>Hydrophobic zone created by excessive thatch and fairy ring mycelium</a:t>
            </a:r>
            <a:r>
              <a:rPr lang="en-US" sz="1200" dirty="0" smtClean="0"/>
              <a:t>. </a:t>
            </a:r>
            <a:r>
              <a:rPr lang="en-US" sz="1200" i="1" dirty="0"/>
              <a:t>PHOTO BY ROB GOLEMBIEWSKI, OREGON STATE </a:t>
            </a:r>
            <a:r>
              <a:rPr lang="en-US" sz="1200" i="1" dirty="0" smtClean="0"/>
              <a:t>UNIVERSITY.</a:t>
            </a:r>
          </a:p>
          <a:p>
            <a:r>
              <a:rPr lang="en-US" sz="1200" dirty="0">
                <a:hlinkClick r:id="rId4"/>
              </a:rPr>
              <a:t>http://www.turfmagazine.com/print-7012.aspx</a:t>
            </a:r>
            <a:endParaRPr lang="en-US" sz="1200" dirty="0"/>
          </a:p>
        </p:txBody>
      </p:sp>
      <p:sp>
        <p:nvSpPr>
          <p:cNvPr id="5" name="Rectangle 4"/>
          <p:cNvSpPr/>
          <p:nvPr/>
        </p:nvSpPr>
        <p:spPr>
          <a:xfrm>
            <a:off x="228600" y="6167735"/>
            <a:ext cx="6026463" cy="461665"/>
          </a:xfrm>
          <a:prstGeom prst="rect">
            <a:avLst/>
          </a:prstGeom>
        </p:spPr>
        <p:txBody>
          <a:bodyPr wrap="square">
            <a:spAutoFit/>
          </a:bodyPr>
          <a:lstStyle/>
          <a:p>
            <a:r>
              <a:rPr lang="en-US" sz="1200" dirty="0" smtClean="0"/>
              <a:t>Turf discoloration resulting from patches </a:t>
            </a:r>
            <a:r>
              <a:rPr lang="en-US" sz="1200" dirty="0"/>
              <a:t>of hydrophobic </a:t>
            </a:r>
            <a:r>
              <a:rPr lang="en-US" sz="1200" dirty="0" smtClean="0"/>
              <a:t>soil on a golf course in Wisconsin</a:t>
            </a:r>
          </a:p>
          <a:p>
            <a:r>
              <a:rPr lang="en-US" sz="1200" dirty="0">
                <a:hlinkClick r:id="rId5"/>
              </a:rPr>
              <a:t>http://bullseyegreensblog.blogspot.com/2011/07/pump-house-down.html</a:t>
            </a:r>
            <a:endParaRPr lang="en-US" sz="1200" dirty="0"/>
          </a:p>
        </p:txBody>
      </p:sp>
    </p:spTree>
    <p:extLst>
      <p:ext uri="{BB962C8B-B14F-4D97-AF65-F5344CB8AC3E}">
        <p14:creationId xmlns:p14="http://schemas.microsoft.com/office/powerpoint/2010/main" val="35253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Does soil water repellency play a role in woody plant encroachment?</a:t>
            </a:r>
            <a:endParaRPr lang="en-US" dirty="0"/>
          </a:p>
        </p:txBody>
      </p:sp>
      <p:pic>
        <p:nvPicPr>
          <p:cNvPr id="90114" name="Picture 2"/>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88813" y="1371600"/>
            <a:ext cx="9309013" cy="4688440"/>
          </a:xfrm>
          <a:prstGeom prst="rect">
            <a:avLst/>
          </a:prstGeom>
          <a:noFill/>
          <a:ln w="9525">
            <a:noFill/>
            <a:miter lim="800000"/>
            <a:headEnd/>
            <a:tailEnd/>
          </a:ln>
        </p:spPr>
      </p:pic>
      <p:sp>
        <p:nvSpPr>
          <p:cNvPr id="5" name="Rectangle 4"/>
          <p:cNvSpPr/>
          <p:nvPr/>
        </p:nvSpPr>
        <p:spPr>
          <a:xfrm>
            <a:off x="0" y="6211669"/>
            <a:ext cx="9144000" cy="646331"/>
          </a:xfrm>
          <a:prstGeom prst="rect">
            <a:avLst/>
          </a:prstGeom>
        </p:spPr>
        <p:txBody>
          <a:bodyPr wrap="square">
            <a:spAutoFit/>
          </a:bodyPr>
          <a:lstStyle/>
          <a:p>
            <a:r>
              <a:rPr lang="en-US" dirty="0" smtClean="0"/>
              <a:t>Robinson, D.A., I. </a:t>
            </a:r>
            <a:r>
              <a:rPr lang="en-US" dirty="0" err="1" smtClean="0"/>
              <a:t>Lebron</a:t>
            </a:r>
            <a:r>
              <a:rPr lang="en-US" dirty="0" smtClean="0"/>
              <a:t>, R.J. </a:t>
            </a:r>
            <a:r>
              <a:rPr lang="en-US" dirty="0" err="1" smtClean="0"/>
              <a:t>Ryel</a:t>
            </a:r>
            <a:r>
              <a:rPr lang="en-US" dirty="0" smtClean="0"/>
              <a:t>, and S.B. Jones. 2010. Soil water repellency: A method of soil moisture sequestration in </a:t>
            </a:r>
            <a:r>
              <a:rPr lang="en-US" dirty="0" err="1" smtClean="0"/>
              <a:t>pinyon</a:t>
            </a:r>
            <a:r>
              <a:rPr lang="en-US" dirty="0" smtClean="0"/>
              <a:t>-juniper woodland. Soil Sci. Soc. Am. J. 74:624-634.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352</Words>
  <Application>Microsoft Office PowerPoint</Application>
  <PresentationFormat>On-screen Show (4:3)</PresentationFormat>
  <Paragraphs>43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Soil water fundamentals</vt:lpstr>
      <vt:lpstr>Contact angle</vt:lpstr>
      <vt:lpstr>Contact angle</vt:lpstr>
      <vt:lpstr>PowerPoint Presentation</vt:lpstr>
      <vt:lpstr>PowerPoint Presentation</vt:lpstr>
      <vt:lpstr>PowerPoint Presentation</vt:lpstr>
      <vt:lpstr>PowerPoint Presentation</vt:lpstr>
      <vt:lpstr>“Localized dry spot”</vt:lpstr>
      <vt:lpstr>Does soil water repellency play a role in woody plant encroachment?</vt:lpstr>
      <vt:lpstr>PowerPoint Presentation</vt:lpstr>
      <vt:lpstr>Capillarity</vt:lpstr>
      <vt:lpstr>Fluid pressures in a capillary</vt:lpstr>
      <vt:lpstr>Salinity crisis in the Murray-Darling Basin, Australia</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water fundamentals</dc:title>
  <dc:creator>Tyson Ochsner</dc:creator>
  <cp:lastModifiedBy> Ochsner</cp:lastModifiedBy>
  <cp:revision>13</cp:revision>
  <dcterms:created xsi:type="dcterms:W3CDTF">2010-10-03T23:29:18Z</dcterms:created>
  <dcterms:modified xsi:type="dcterms:W3CDTF">2012-09-21T15:39:32Z</dcterms:modified>
</cp:coreProperties>
</file>