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6" r:id="rId2"/>
    <p:sldId id="278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90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61EC1-9E2C-495E-B8E4-8728AF6D1E9B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3F822-24A3-40C0-B445-617B10A70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42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7629B-4F67-4955-8B18-7FE40C12F90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7629B-4F67-4955-8B18-7FE40C12F90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7629B-4F67-4955-8B18-7FE40C12F90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7629B-4F67-4955-8B18-7FE40C12F90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7629B-4F67-4955-8B18-7FE40C12F90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7629B-4F67-4955-8B18-7FE40C12F90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7629B-4F67-4955-8B18-7FE40C12F90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7629B-4F67-4955-8B18-7FE40C12F90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7629B-4F67-4955-8B18-7FE40C12F90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7629B-4F67-4955-8B18-7FE40C12F90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7629B-4F67-4955-8B18-7FE40C12F90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3F822-24A3-40C0-B445-617B10A70C4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7629B-4F67-4955-8B18-7FE40C12F90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7629B-4F67-4955-8B18-7FE40C12F90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7629B-4F67-4955-8B18-7FE40C12F90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7629B-4F67-4955-8B18-7FE40C12F90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7629B-4F67-4955-8B18-7FE40C12F90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7629B-4F67-4955-8B18-7FE40C12F90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7629B-4F67-4955-8B18-7FE40C12F90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7629B-4F67-4955-8B18-7FE40C12F90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1876-0158-4D6C-A2BF-B9172CCA37CE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DDB2-AC42-4642-8BEE-E830E3F9D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1876-0158-4D6C-A2BF-B9172CCA37CE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DDB2-AC42-4642-8BEE-E830E3F9D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1876-0158-4D6C-A2BF-B9172CCA37CE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DDB2-AC42-4642-8BEE-E830E3F9D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1876-0158-4D6C-A2BF-B9172CCA37CE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DDB2-AC42-4642-8BEE-E830E3F9D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1876-0158-4D6C-A2BF-B9172CCA37CE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DDB2-AC42-4642-8BEE-E830E3F9D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1876-0158-4D6C-A2BF-B9172CCA37CE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DDB2-AC42-4642-8BEE-E830E3F9D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1876-0158-4D6C-A2BF-B9172CCA37CE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DDB2-AC42-4642-8BEE-E830E3F9D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1876-0158-4D6C-A2BF-B9172CCA37CE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DDB2-AC42-4642-8BEE-E830E3F9D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1876-0158-4D6C-A2BF-B9172CCA37CE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DDB2-AC42-4642-8BEE-E830E3F9D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1876-0158-4D6C-A2BF-B9172CCA37CE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DDB2-AC42-4642-8BEE-E830E3F9D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1876-0158-4D6C-A2BF-B9172CCA37CE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DDB2-AC42-4642-8BEE-E830E3F9D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51876-0158-4D6C-A2BF-B9172CCA37CE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7DDB2-AC42-4642-8BEE-E830E3F9D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gif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Soil water flow and Darcy’s Law</a:t>
            </a:r>
            <a:endParaRPr lang="en-US" dirty="0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251" y="1343297"/>
            <a:ext cx="4294823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137-146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74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Fig. 7.7</a:t>
            </a:r>
            <a:endParaRPr lang="en-US" dirty="0"/>
          </a:p>
        </p:txBody>
      </p:sp>
      <p:pic>
        <p:nvPicPr>
          <p:cNvPr id="819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886" y="156174"/>
            <a:ext cx="7837114" cy="6473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Hydraulic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the resistance of a specified thickness of a particular soil to water flow 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h</a:t>
            </a:r>
            <a:r>
              <a:rPr lang="en-US" dirty="0" smtClean="0"/>
              <a:t>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err="1" smtClean="0"/>
              <a:t>R</a:t>
            </a:r>
            <a:r>
              <a:rPr lang="en-US" baseline="-25000" dirty="0" err="1" smtClean="0"/>
              <a:t>h</a:t>
            </a:r>
            <a:r>
              <a:rPr lang="en-US" dirty="0" smtClean="0"/>
              <a:t> = L/K</a:t>
            </a:r>
          </a:p>
          <a:p>
            <a:pPr marL="342900" lvl="1" indent="-342900">
              <a:buNone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For flow through two soil layers, Darcy’s Law is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162300" y="4724400"/>
          <a:ext cx="29337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7" name="Equation" r:id="rId4" imgW="838080" imgH="431640" progId="Equation.3">
                  <p:embed/>
                </p:oleObj>
              </mc:Choice>
              <mc:Fallback>
                <p:oleObj name="Equation" r:id="rId4" imgW="8380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300" y="4724400"/>
                        <a:ext cx="2933700" cy="151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98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76200"/>
            <a:ext cx="6048183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Pore water 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the average velocity of water flow through the soil pores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water flow takes place through the liquid phase in the pores, not through the whole soil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pore water velocity &gt; water flux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47800" y="4953000"/>
          <a:ext cx="6185647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1" name="Equation" r:id="rId4" imgW="1752480" imgH="431640" progId="Equation.3">
                  <p:embed/>
                </p:oleObj>
              </mc:Choice>
              <mc:Fallback>
                <p:oleObj name="Equation" r:id="rId4" imgW="17524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953000"/>
                        <a:ext cx="6185647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Factors affecting hydraulic conductivity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soil texture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85075"/>
            <a:ext cx="9143999" cy="335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Factors affecting hydraulic conductivity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soil texture  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soil water content and matric potential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69" y="228600"/>
            <a:ext cx="8855281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Factors affecting hydraulic conductivity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soil texture  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soil water content and matric potential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soil structure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electrical conductivity of the soil solution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species of cations present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entrapped air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Laminar flow in a tube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Poiseuille’s</a:t>
            </a:r>
            <a:r>
              <a:rPr lang="en-US" dirty="0" smtClean="0"/>
              <a:t> Law, ~1840: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where: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Q = volume of flow per unit time (m</a:t>
            </a:r>
            <a:r>
              <a:rPr lang="en-US" baseline="30000" dirty="0" smtClean="0"/>
              <a:t>3</a:t>
            </a:r>
            <a:r>
              <a:rPr lang="en-US" dirty="0" smtClean="0"/>
              <a:t> 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r = radius of the cylindrical tube (m)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p = pressure drop across the tube (Pa)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L = length of the tube (m)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 = viscosity (</a:t>
            </a:r>
            <a:r>
              <a:rPr lang="en-US" dirty="0" err="1" smtClean="0">
                <a:sym typeface="Symbol"/>
              </a:rPr>
              <a:t>Pas</a:t>
            </a:r>
            <a:r>
              <a:rPr lang="en-US" dirty="0" smtClean="0">
                <a:sym typeface="Symbol"/>
              </a:rPr>
              <a:t>)</a:t>
            </a:r>
            <a:endParaRPr lang="en-US" dirty="0"/>
          </a:p>
        </p:txBody>
      </p:sp>
      <p:graphicFrame>
        <p:nvGraphicFramePr>
          <p:cNvPr id="38914" name="Content Placeholder 3"/>
          <p:cNvGraphicFramePr>
            <a:graphicFrameLocks noChangeAspect="1"/>
          </p:cNvGraphicFramePr>
          <p:nvPr/>
        </p:nvGraphicFramePr>
        <p:xfrm>
          <a:off x="1219200" y="2133600"/>
          <a:ext cx="3428999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3" name="Equation" r:id="rId4" imgW="914400" imgH="419040" progId="Equation.3">
                  <p:embed/>
                </p:oleObj>
              </mc:Choice>
              <mc:Fallback>
                <p:oleObj name="Equation" r:id="rId4" imgW="914400" imgH="41904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133600"/>
                        <a:ext cx="3428999" cy="157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Content Placeholder 5" descr="Plug_n_Pois_4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81600" y="2085975"/>
            <a:ext cx="3305175" cy="1343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6200" y="1621612"/>
            <a:ext cx="9144000" cy="361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Factors affecting hydraulic conductivity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lnSpcReduction="10000"/>
          </a:bodyPr>
          <a:lstStyle/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soil texture  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soil water content and matric potential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soil structure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electrical conductivity of the soil solution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species of cations present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entrapped air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viscosity of the soil solution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soil temperature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Infiltration, p.259-265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921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Macroscopic flow-velocity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4876800" cy="5029200"/>
          </a:xfrm>
        </p:spPr>
        <p:txBody>
          <a:bodyPr>
            <a:normAutofit fontScale="925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the overall average of the microscopic velocities over the total volume considered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the volume considered must be large relative to the scale of heterogeneity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he ratio of the path length through the soil pores to the net travel distance is the </a:t>
            </a:r>
            <a:r>
              <a:rPr lang="en-US" u="sng" dirty="0" smtClean="0"/>
              <a:t>tortuosity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560" y="1981200"/>
            <a:ext cx="365704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fig</a:t>
            </a:r>
            <a:endParaRPr lang="en-US" dirty="0"/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925"/>
            <a:ext cx="9144000" cy="557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Water flux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the volume of water flowing through a unit cross-sectional area per unit time (V/At)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units of m s</a:t>
            </a:r>
            <a:r>
              <a:rPr lang="en-US" baseline="30000" dirty="0" smtClean="0"/>
              <a:t>-1</a:t>
            </a:r>
            <a:r>
              <a:rPr lang="en-US" dirty="0" smtClean="0"/>
              <a:t> , cm h</a:t>
            </a:r>
            <a:r>
              <a:rPr lang="en-US" baseline="30000" dirty="0" smtClean="0"/>
              <a:t>-1</a:t>
            </a:r>
            <a:r>
              <a:rPr lang="en-US" dirty="0" smtClean="0"/>
              <a:t>, etc…</a:t>
            </a:r>
            <a:endParaRPr lang="en-US" baseline="30000" dirty="0" smtClean="0"/>
          </a:p>
          <a:p>
            <a:pPr marL="342900" lvl="1" indent="-342900">
              <a:buNone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Hydraulic gradient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the drop in water potential per unit distance in the direction of flow  (</a:t>
            </a:r>
            <a:r>
              <a:rPr lang="en-US" dirty="0" smtClean="0">
                <a:sym typeface="Symbol"/>
              </a:rPr>
              <a:t>H/L)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 driving force for water flow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units depend on how water potential is specified</a:t>
            </a:r>
          </a:p>
          <a:p>
            <a:pPr marL="857250" lvl="2" indent="-457200">
              <a:buFont typeface="+mj-lt"/>
              <a:buAutoNum type="alphaLcParenR"/>
            </a:pPr>
            <a:r>
              <a:rPr lang="en-US" dirty="0" smtClean="0"/>
              <a:t>commonly water potential is in units of “head” (e.g. cm of water) and the hydraulic gradient is </a:t>
            </a:r>
            <a:r>
              <a:rPr lang="en-US" dirty="0" err="1" smtClean="0"/>
              <a:t>unitless</a:t>
            </a:r>
            <a:endParaRPr lang="en-US" dirty="0" smtClean="0"/>
          </a:p>
          <a:p>
            <a:pPr marL="342900" lvl="1" indent="-342900">
              <a:buNone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Darcy’s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Henry Darcy;  Dijon, France;  1856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the flux is proportional to the hydraulic gradient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q = flux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ym typeface="Symbol"/>
              </a:rPr>
              <a:t>H/L = hydraulic gradient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ym typeface="Symbol"/>
              </a:rPr>
              <a:t>K = hydraulic conductivity; a measure of the soil’s ability to transmit liquid water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05200" y="2546350"/>
          <a:ext cx="2160434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4" imgW="672840" imgH="393480" progId="Equation.3">
                  <p:embed/>
                </p:oleObj>
              </mc:Choice>
              <mc:Fallback>
                <p:oleObj name="Equation" r:id="rId4" imgW="6728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546350"/>
                        <a:ext cx="2160434" cy="1263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791200"/>
            <a:ext cx="8686800" cy="9445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H</a:t>
            </a:r>
            <a:r>
              <a:rPr lang="en-US" sz="2800" baseline="-25000" dirty="0" err="1" smtClean="0"/>
              <a:t>pi</a:t>
            </a:r>
            <a:r>
              <a:rPr lang="en-US" sz="2800" dirty="0" smtClean="0"/>
              <a:t> = 100 cm; </a:t>
            </a:r>
            <a:r>
              <a:rPr lang="en-US" sz="2800" dirty="0" err="1" smtClean="0"/>
              <a:t>H</a:t>
            </a:r>
            <a:r>
              <a:rPr lang="en-US" sz="2800" baseline="-25000" dirty="0" err="1" smtClean="0"/>
              <a:t>po</a:t>
            </a:r>
            <a:r>
              <a:rPr lang="en-US" sz="2800" dirty="0" smtClean="0"/>
              <a:t> = 60 cm; L = 50 cm;  K = 10 cm h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q = ?</a:t>
            </a:r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57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791200"/>
            <a:ext cx="8686800" cy="9445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H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= 10 cm; L = 50 cm;  K = 10 cm h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q = ?</a:t>
            </a:r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1067" y="204786"/>
            <a:ext cx="5093133" cy="558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460</Words>
  <Application>Microsoft Office PowerPoint</Application>
  <PresentationFormat>On-screen Show (4:3)</PresentationFormat>
  <Paragraphs>112</Paragraphs>
  <Slides>22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Equation</vt:lpstr>
      <vt:lpstr>Soil water flow and Darcy’s Law</vt:lpstr>
      <vt:lpstr>Laminar flow in a tube</vt:lpstr>
      <vt:lpstr>Macroscopic flow-velocity vector</vt:lpstr>
      <vt:lpstr>PowerPoint Presentation</vt:lpstr>
      <vt:lpstr>Water flux</vt:lpstr>
      <vt:lpstr>Hydraulic gradient</vt:lpstr>
      <vt:lpstr>Darcy’s Law</vt:lpstr>
      <vt:lpstr>PowerPoint Presentation</vt:lpstr>
      <vt:lpstr>PowerPoint Presentation</vt:lpstr>
      <vt:lpstr>Reading assignment</vt:lpstr>
      <vt:lpstr>PowerPoint Presentation</vt:lpstr>
      <vt:lpstr>Hydraulic resistance</vt:lpstr>
      <vt:lpstr>PowerPoint Presentation</vt:lpstr>
      <vt:lpstr>Pore water velocity</vt:lpstr>
      <vt:lpstr>Factors affecting hydraulic conductivity</vt:lpstr>
      <vt:lpstr>PowerPoint Presentation</vt:lpstr>
      <vt:lpstr>Factors affecting hydraulic conductivity</vt:lpstr>
      <vt:lpstr>PowerPoint Presentation</vt:lpstr>
      <vt:lpstr>Factors affecting hydraulic conductivity</vt:lpstr>
      <vt:lpstr>PowerPoint Presentation</vt:lpstr>
      <vt:lpstr>Factors affecting hydraulic conductivity</vt:lpstr>
      <vt:lpstr>Reading assignment</vt:lpstr>
    </vt:vector>
  </TitlesOfParts>
  <Company>Oklahoma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 water fundamentals:  Part 3</dc:title>
  <dc:creator>Tyson Ochsner</dc:creator>
  <cp:lastModifiedBy> Ochsner</cp:lastModifiedBy>
  <cp:revision>21</cp:revision>
  <dcterms:created xsi:type="dcterms:W3CDTF">2010-10-04T21:33:56Z</dcterms:created>
  <dcterms:modified xsi:type="dcterms:W3CDTF">2012-10-10T14:06:43Z</dcterms:modified>
</cp:coreProperties>
</file>