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3ECFF-7604-47B2-A403-A7510BDACF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364AA-8BA1-4853-A5B2-A06F87D8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29B-4F67-4955-8B18-7FE40C12F9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5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9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858-7F7D-43EA-B5DA-78BABE4A2CE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59AA-41BC-46B4-B3B3-79015663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international.com.au/images/extractor1400-2.gif" TargetMode="External"/><Relationship Id="rId5" Type="http://schemas.openxmlformats.org/officeDocument/2006/relationships/hyperlink" Target="http://web.ku.edu/~soil/Facilities_files/IMG_0141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5"/>
            <a:ext cx="7772400" cy="1470025"/>
          </a:xfrm>
        </p:spPr>
        <p:txBody>
          <a:bodyPr/>
          <a:lstStyle/>
          <a:p>
            <a:r>
              <a:rPr lang="en-US" dirty="0" smtClean="0"/>
              <a:t>Soil water retention curve</a:t>
            </a:r>
            <a:endParaRPr lang="en-US" dirty="0"/>
          </a:p>
        </p:txBody>
      </p:sp>
      <p:pic>
        <p:nvPicPr>
          <p:cNvPr id="4" name="Picture 4" descr="http://www.ictinternational.com.au/images/extractor1400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37758"/>
            <a:ext cx="2940229" cy="2743200"/>
          </a:xfrm>
          <a:prstGeom prst="rect">
            <a:avLst/>
          </a:prstGeom>
          <a:noFill/>
        </p:spPr>
      </p:pic>
      <p:pic>
        <p:nvPicPr>
          <p:cNvPr id="5" name="Picture 6" descr="http://web.ku.edu/~soil/Facilities_files/IMG_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5980"/>
            <a:ext cx="3095625" cy="4115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21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Causes of hysteresis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Contact angle hysteresis:  contact angle is greater during wetting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endParaRPr lang="en-US" sz="24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07" y="2362200"/>
            <a:ext cx="890329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Causes of hysteresis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Entrapped air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Changes in soil structure:  shrink-swell, etc…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600" dirty="0" smtClean="0"/>
          </a:p>
          <a:p>
            <a:pPr marL="857250" lvl="2" indent="-457200">
              <a:buFont typeface="+mj-lt"/>
              <a:buAutoNum type="alphaLcParenR"/>
            </a:pPr>
            <a:endParaRPr lang="en-US" sz="36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89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soil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Soil structure (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aggregate size distribution)</a:t>
            </a:r>
            <a:r>
              <a:rPr lang="en-US" dirty="0" smtClean="0"/>
              <a:t> 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important at low suctions, 0 to 50 </a:t>
            </a:r>
            <a:r>
              <a:rPr lang="en-US" dirty="0" err="1" smtClean="0"/>
              <a:t>kPa</a:t>
            </a:r>
            <a:r>
              <a:rPr lang="en-US" dirty="0" smtClean="0"/>
              <a:t>  </a:t>
            </a:r>
          </a:p>
          <a:p>
            <a:pPr marL="857250" lvl="2" indent="-457200">
              <a:buNone/>
            </a:pPr>
            <a:r>
              <a:rPr lang="en-US" dirty="0" smtClean="0"/>
              <a:t>	*Note:  </a:t>
            </a:r>
            <a:r>
              <a:rPr lang="en-US" b="1" dirty="0" smtClean="0"/>
              <a:t>1 </a:t>
            </a:r>
            <a:r>
              <a:rPr lang="en-US" b="1" dirty="0" err="1" smtClean="0"/>
              <a:t>kPa</a:t>
            </a:r>
            <a:r>
              <a:rPr lang="en-US" b="1" dirty="0" smtClean="0"/>
              <a:t> = 10.2 cm H</a:t>
            </a:r>
            <a:r>
              <a:rPr lang="en-US" b="1" baseline="-25000" dirty="0" smtClean="0"/>
              <a:t>2</a:t>
            </a:r>
            <a:r>
              <a:rPr lang="en-US" b="1" dirty="0" smtClean="0"/>
              <a:t>O at 4</a:t>
            </a:r>
            <a:r>
              <a:rPr lang="en-US" b="1" dirty="0" smtClean="0">
                <a:sym typeface="Symbol"/>
              </a:rPr>
              <a:t>C</a:t>
            </a:r>
            <a:endParaRPr lang="en-US" b="1" dirty="0" smtClean="0"/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Capillary effects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6.9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s://www.soils.org/images/publications/vzj/4/3/0602f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14983"/>
            <a:ext cx="7315200" cy="48524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Comparison of measured and fitted water retention curves for homogenized soil samples from the </a:t>
            </a:r>
            <a:r>
              <a:rPr lang="en-US" dirty="0" err="1" smtClean="0"/>
              <a:t>Stagnic</a:t>
            </a:r>
            <a:r>
              <a:rPr lang="en-US" dirty="0" smtClean="0"/>
              <a:t> </a:t>
            </a:r>
            <a:r>
              <a:rPr lang="en-US" dirty="0" err="1" smtClean="0"/>
              <a:t>Chernozem</a:t>
            </a:r>
            <a:r>
              <a:rPr lang="en-US" dirty="0" smtClean="0"/>
              <a:t> A</a:t>
            </a:r>
            <a:r>
              <a:rPr lang="en-US" baseline="-25000" dirty="0" smtClean="0"/>
              <a:t>h</a:t>
            </a:r>
            <a:r>
              <a:rPr lang="en-US" dirty="0" smtClean="0"/>
              <a:t> horizon (Hildesheim site) involving five different reference void ratios between 0.98 and 1.63 at saturation.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9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Stange</a:t>
            </a:r>
            <a:r>
              <a:rPr lang="en-US" b="1" dirty="0" smtClean="0"/>
              <a:t>, C.F., and R. Horn. 2005. Modeling the soil water retention curve for conditions of variable porosity. </a:t>
            </a:r>
            <a:r>
              <a:rPr lang="en-US" b="1" dirty="0" err="1" smtClean="0"/>
              <a:t>Vadose</a:t>
            </a:r>
            <a:r>
              <a:rPr lang="en-US" b="1" dirty="0" smtClean="0"/>
              <a:t> Zone J. 4:602-613.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99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soil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Soil structure (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aggregate size distribution)</a:t>
            </a:r>
            <a:r>
              <a:rPr lang="en-US" dirty="0" smtClean="0"/>
              <a:t> 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important at low suctions, 0 to 50 </a:t>
            </a:r>
            <a:r>
              <a:rPr lang="en-US" dirty="0" err="1" smtClean="0"/>
              <a:t>kPa</a:t>
            </a: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Capillary effects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Clay content 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Positively related to surface area of soil particles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Positively related to water adsorption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Dominant factors at high suctions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6.8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485775"/>
            <a:ext cx="85344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7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soil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Soil structure (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aggregate size distribution)</a:t>
            </a:r>
            <a:r>
              <a:rPr lang="en-US" dirty="0" smtClean="0"/>
              <a:t> 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important at low suctions, 0 to 50 </a:t>
            </a:r>
            <a:r>
              <a:rPr lang="en-US" dirty="0" err="1" smtClean="0"/>
              <a:t>kPa</a:t>
            </a: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Capillary effects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Clay content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Positively related to surface area of soil particles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Positively related to water adsorption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Dominant factors at high suctions</a:t>
            </a:r>
          </a:p>
          <a:p>
            <a:pPr marL="857250" lvl="2" indent="-457200">
              <a:buFont typeface="+mj-lt"/>
              <a:buAutoNum type="alphaLcParenR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Soil organic matter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Reduces 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b</a:t>
            </a: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Increases water retention at low suctions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of soil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Brooks and Corey (1966)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= residual volumetric water content (at high suction)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= saturated volumetric water content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 = air entry suction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 = pore size distribution index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192338"/>
          <a:ext cx="28956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041120" imgH="507960" progId="Equation.3">
                  <p:embed/>
                </p:oleObj>
              </mc:Choice>
              <mc:Fallback>
                <p:oleObj name="Equation" r:id="rId4" imgW="1041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92338"/>
                        <a:ext cx="2895600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9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of soil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Van Genuchten (1980)  (cited &gt;3000 times)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 = fitting parameter inversely related to </a:t>
            </a:r>
            <a:r>
              <a:rPr lang="en-US" sz="2400" baseline="-25000" dirty="0" smtClean="0">
                <a:sym typeface="Symbol"/>
              </a:rPr>
              <a:t>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n = fitting parameter which affects the shape of the curve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m = fitting parameter often fixed as  m = 1 – 1/n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46325" y="2249488"/>
          <a:ext cx="4452938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249488"/>
                        <a:ext cx="4452938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2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soil water retention curves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Hanging water column</a:t>
            </a:r>
          </a:p>
          <a:p>
            <a:r>
              <a:rPr lang="en-US" dirty="0" smtClean="0"/>
              <a:t>Tempe cells</a:t>
            </a:r>
          </a:p>
          <a:p>
            <a:r>
              <a:rPr lang="en-US" dirty="0" smtClean="0"/>
              <a:t>Pressure plates</a:t>
            </a:r>
            <a:endParaRPr lang="en-US" dirty="0"/>
          </a:p>
        </p:txBody>
      </p:sp>
      <p:pic>
        <p:nvPicPr>
          <p:cNvPr id="225284" name="Picture 4" descr="http://www.ictinternational.com.au/images/extractor1400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552" y="3429000"/>
            <a:ext cx="3185248" cy="2971800"/>
          </a:xfrm>
          <a:prstGeom prst="rect">
            <a:avLst/>
          </a:prstGeom>
          <a:noFill/>
        </p:spPr>
      </p:pic>
      <p:pic>
        <p:nvPicPr>
          <p:cNvPr id="225286" name="Picture 6" descr="http://web.ku.edu/~soil/Facilities_files/IMG_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175" y="1828800"/>
            <a:ext cx="3095625" cy="41156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0200" y="60198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http://web.ku.edu/~soil/Facilities_files/IMG_0141.jpg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14400" y="63524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http://www.ictinternational.com.au/images/extractor1400-2.gif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37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retention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relationship between soil matric potential and soil water content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“matric suction” = - soil matric potential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Usually soil volumetric water content is used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Usually determined based on empirical data</a:t>
            </a:r>
          </a:p>
          <a:p>
            <a:pPr marL="857250" lvl="2" indent="-457200">
              <a:buFont typeface="+mj-lt"/>
              <a:buAutoNum type="alphaLcParenR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Sometimes called by other names</a:t>
            </a:r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Soil moisture characteristic curve</a:t>
            </a:r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Soil moisture release curve</a:t>
            </a:r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Etc...</a:t>
            </a:r>
          </a:p>
          <a:p>
            <a:pPr marL="914400" lvl="2" indent="-514350">
              <a:buFont typeface="+mj-lt"/>
              <a:buAutoNum type="alphaLcParenR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When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= 0, the soil is saturated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soil matric potential:  </a:t>
            </a:r>
            <a:r>
              <a:rPr lang="en-US" dirty="0" err="1" smtClean="0"/>
              <a:t>tensiometer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9746" name="Picture 2" descr="http://www.soilmoisture.com/prod_images/2725ARSeries_LG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4608576" cy="4267200"/>
          </a:xfrm>
          <a:prstGeom prst="rect">
            <a:avLst/>
          </a:prstGeom>
          <a:noFill/>
        </p:spPr>
      </p:pic>
      <p:pic>
        <p:nvPicPr>
          <p:cNvPr id="159748" name="Picture 4" descr="http://www.agric.wa.gov.au/objtwr/imported_images/f1079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745" y="3352800"/>
            <a:ext cx="4465255" cy="3343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9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soil matric potential: </a:t>
            </a:r>
            <a:br>
              <a:rPr lang="en-US" dirty="0" smtClean="0"/>
            </a:br>
            <a:r>
              <a:rPr lang="en-US" dirty="0" smtClean="0"/>
              <a:t>heat dissipation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Campbell Scientific, Inc. 229 Heat dissipation sensor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52580" name="Picture 4" descr="http://www.campbellsci.com/images/b-3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4600"/>
            <a:ext cx="4762500" cy="2886076"/>
          </a:xfrm>
          <a:prstGeom prst="rect">
            <a:avLst/>
          </a:prstGeom>
          <a:noFill/>
        </p:spPr>
      </p:pic>
      <p:pic>
        <p:nvPicPr>
          <p:cNvPr id="152582" name="Picture 6" descr="http://www.campbellsci.com/images/b-3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09999"/>
            <a:ext cx="47625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3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soil water content using the </a:t>
            </a:r>
            <a:r>
              <a:rPr lang="en-US" dirty="0" err="1" smtClean="0"/>
              <a:t>Mesonet’s</a:t>
            </a:r>
            <a:r>
              <a:rPr lang="en-US" dirty="0" smtClean="0"/>
              <a:t> CSI 229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convert sensor reading to matric potential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9855"/>
            <a:ext cx="9144000" cy="42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soil water content using the </a:t>
            </a:r>
            <a:r>
              <a:rPr lang="en-US" dirty="0" err="1" smtClean="0"/>
              <a:t>Mesonet’s</a:t>
            </a:r>
            <a:r>
              <a:rPr lang="en-US" dirty="0" smtClean="0"/>
              <a:t> CSI 229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Step 2:  convert matric potential to soil volumetric water content using van </a:t>
            </a:r>
            <a:r>
              <a:rPr lang="en-US" dirty="0" err="1" smtClean="0"/>
              <a:t>Genuchten’s</a:t>
            </a:r>
            <a:r>
              <a:rPr lang="en-US" dirty="0" smtClean="0"/>
              <a:t> equation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 = fitting parameter inversely related to </a:t>
            </a:r>
            <a:r>
              <a:rPr lang="en-US" sz="2400" baseline="-25000" dirty="0" smtClean="0">
                <a:sym typeface="Symbol"/>
              </a:rPr>
              <a:t>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n = fitting parameter which affects the shape of the curve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m = fitting parameter often fixed as  m = 1 – 1/n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6263" y="2667000"/>
          <a:ext cx="5262562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485720" imgH="469800" progId="Equation.3">
                  <p:embed/>
                </p:oleObj>
              </mc:Choice>
              <mc:Fallback>
                <p:oleObj name="Equation" r:id="rId4" imgW="1485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667000"/>
                        <a:ext cx="5262562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5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Laminar Flow and Darcy’s Law, p. </a:t>
            </a:r>
            <a:r>
              <a:rPr lang="en-US" dirty="0" smtClean="0"/>
              <a:t>127-136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Homework 3 due Wednesday, Oct. 10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6.8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485775"/>
            <a:ext cx="85344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1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Air-entry suction,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critical value at which the largest surface pore begins to empty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Coarse textured or well-aggregated soils</a:t>
            </a:r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Small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  <a:endParaRPr lang="en-US" dirty="0" smtClean="0"/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Sharp changes in water content near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</a:p>
          <a:p>
            <a:pPr marL="914400" lvl="2" indent="-514350">
              <a:buFont typeface="+mj-lt"/>
              <a:buAutoNum type="alphaLcParenR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Fine textured or poorly-aggregated soils</a:t>
            </a:r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Larger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  <a:endParaRPr lang="en-US" dirty="0" smtClean="0"/>
          </a:p>
          <a:p>
            <a:pPr marL="914400" lvl="2" indent="-514350">
              <a:buFont typeface="+mj-lt"/>
              <a:buAutoNum type="alphaLcParenR"/>
            </a:pPr>
            <a:r>
              <a:rPr lang="en-US" dirty="0" smtClean="0"/>
              <a:t>Gradual changes in water content near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e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s://www.soils.org/images/publications/vzj/3/4/1443f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55548"/>
            <a:ext cx="6400800" cy="46832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measured and estimated soil water retention curves of Troup loamy sand (code no. 1012) (a) with fitted α and (b) with theoretical α. The fitted α value is higher than the theoretical one. TIS, totally impenetrable spheres model; FPS, fully penetrable spheres model; and VG, van Genuchten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Chan, T.P., and R.S. </a:t>
            </a:r>
            <a:r>
              <a:rPr lang="en-US" b="1" dirty="0" err="1" smtClean="0"/>
              <a:t>Govindaraju</a:t>
            </a:r>
            <a:r>
              <a:rPr lang="en-US" b="1" dirty="0" smtClean="0"/>
              <a:t>. 2004. Estimating soil water retention curve from particle-size distribution data based on </a:t>
            </a:r>
            <a:r>
              <a:rPr lang="en-US" b="1" dirty="0" err="1" smtClean="0"/>
              <a:t>polydisperse</a:t>
            </a:r>
            <a:r>
              <a:rPr lang="en-US" b="1" dirty="0" smtClean="0"/>
              <a:t> sphere systems. </a:t>
            </a:r>
            <a:r>
              <a:rPr lang="en-US" b="1" dirty="0" err="1" smtClean="0"/>
              <a:t>Vadose</a:t>
            </a:r>
            <a:r>
              <a:rPr lang="en-US" b="1" dirty="0" smtClean="0"/>
              <a:t> Zone J. 3:1443-1454.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88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water retention</a:t>
            </a:r>
          </a:p>
          <a:p>
            <a:pPr lvl="1"/>
            <a:r>
              <a:rPr lang="en-US" dirty="0" smtClean="0"/>
              <a:t>p. 116-123</a:t>
            </a:r>
          </a:p>
          <a:p>
            <a:pPr lvl="1"/>
            <a:r>
              <a:rPr lang="en-US" dirty="0" smtClean="0"/>
              <a:t>Hysteresis and Measurement of Soil-Moisture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Hysteresis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Desorption curve:  an initially wet soil is dried by applying increasing amounts of suction.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Sorption curve:  an initially dry soil is gradually wetted by reducing the suction.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Hysteresis is the phenomenon when the desorption and sorption curves differ.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From the Greek </a:t>
            </a:r>
            <a:r>
              <a:rPr lang="en-US" i="1" dirty="0" err="1" smtClean="0"/>
              <a:t>husterēsis</a:t>
            </a:r>
            <a:r>
              <a:rPr lang="en-US" dirty="0" smtClean="0"/>
              <a:t>, a shortcoming, 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dirty="0" smtClean="0"/>
              <a:t>from </a:t>
            </a:r>
            <a:r>
              <a:rPr lang="en-US" i="1" dirty="0" err="1" smtClean="0"/>
              <a:t>husterein</a:t>
            </a:r>
            <a:r>
              <a:rPr lang="en-US" dirty="0" smtClean="0"/>
              <a:t>, to be late</a:t>
            </a:r>
          </a:p>
          <a:p>
            <a:pPr marL="857250" lvl="2" indent="-457200">
              <a:buFont typeface="+mj-lt"/>
              <a:buAutoNum type="alphaLcParenR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 for a given matric suction during sorption “comes short” of  during desorption</a:t>
            </a: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endParaRPr lang="en-US" sz="24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71" y="338137"/>
            <a:ext cx="7986229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Causes of hysteresis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Nonuniform shape of individual pores:   “ink bottle” effect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57250" lvl="2" indent="-457200">
              <a:buFont typeface="+mj-lt"/>
              <a:buAutoNum type="alphaLcParenR"/>
            </a:pPr>
            <a:endParaRPr lang="en-US" sz="24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72474"/>
            <a:ext cx="7586312" cy="46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0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766</Words>
  <Application>Microsoft Office PowerPoint</Application>
  <PresentationFormat>On-screen Show (4:3)</PresentationFormat>
  <Paragraphs>166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Soil water retention curve</vt:lpstr>
      <vt:lpstr>Soil water retention curve</vt:lpstr>
      <vt:lpstr>PowerPoint Presentation</vt:lpstr>
      <vt:lpstr>Air-entry suction, e</vt:lpstr>
      <vt:lpstr>PowerPoint Presentation</vt:lpstr>
      <vt:lpstr>Reading assignment</vt:lpstr>
      <vt:lpstr>Hysteresis</vt:lpstr>
      <vt:lpstr>PowerPoint Presentation</vt:lpstr>
      <vt:lpstr>Causes of hysteresis</vt:lpstr>
      <vt:lpstr>Causes of hysteresis</vt:lpstr>
      <vt:lpstr>Causes of hysteresis</vt:lpstr>
      <vt:lpstr>Factors influencing soil water retention</vt:lpstr>
      <vt:lpstr>PowerPoint Presentation</vt:lpstr>
      <vt:lpstr>Factors influencing soil water retention</vt:lpstr>
      <vt:lpstr>PowerPoint Presentation</vt:lpstr>
      <vt:lpstr>Factors influencing soil water retention</vt:lpstr>
      <vt:lpstr>Models of soil water retention</vt:lpstr>
      <vt:lpstr>Models of soil water retention</vt:lpstr>
      <vt:lpstr>Measuring soil water retention curves</vt:lpstr>
      <vt:lpstr>Monitoring soil matric potential:  tensiometer</vt:lpstr>
      <vt:lpstr>Monitoring soil matric potential:  heat dissipation sensor</vt:lpstr>
      <vt:lpstr>Estimating soil water content using the Mesonet’s CSI 229 sensors</vt:lpstr>
      <vt:lpstr>Estimating soil water content using the Mesonet’s CSI 229 sensors</vt:lpstr>
      <vt:lpstr>Reading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Ochsner</dc:creator>
  <cp:lastModifiedBy> Ochsner</cp:lastModifiedBy>
  <cp:revision>2</cp:revision>
  <dcterms:created xsi:type="dcterms:W3CDTF">2012-10-03T14:19:01Z</dcterms:created>
  <dcterms:modified xsi:type="dcterms:W3CDTF">2012-10-03T14:21:22Z</dcterms:modified>
</cp:coreProperties>
</file>