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2" y="-4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shley.rose.miller\Desktop\VisualScoreCompositeGrap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0240594925646"/>
          <c:y val="0.29035918091119062"/>
          <c:w val="0.85790048118985163"/>
          <c:h val="0.65828222132619163"/>
        </c:manualLayout>
      </c:layout>
      <c:scatterChart>
        <c:scatterStyle val="lineMarker"/>
        <c:varyColors val="0"/>
        <c:ser>
          <c:idx val="0"/>
          <c:order val="0"/>
          <c:tx>
            <c:strRef>
              <c:f>'Visual Strength'!$J$63</c:f>
              <c:strCache>
                <c:ptCount val="1"/>
                <c:pt idx="0">
                  <c:v>Late Harvest Rye</c:v>
                </c:pt>
              </c:strCache>
            </c:strRef>
          </c:tx>
          <c:errBars>
            <c:errDir val="x"/>
            <c:errBarType val="both"/>
            <c:errValType val="cust"/>
            <c:noEndCap val="0"/>
            <c:plus>
              <c:numRef>
                <c:f>'Visual Strength'!$M$50:$M$54</c:f>
                <c:numCache>
                  <c:formatCode>General</c:formatCode>
                  <c:ptCount val="5"/>
                  <c:pt idx="0">
                    <c:v>0.16442942874387431</c:v>
                  </c:pt>
                  <c:pt idx="1">
                    <c:v>0.21111111111111136</c:v>
                  </c:pt>
                  <c:pt idx="2">
                    <c:v>0.24216105241892621</c:v>
                  </c:pt>
                  <c:pt idx="3">
                    <c:v>0.24216105241892621</c:v>
                  </c:pt>
                  <c:pt idx="4">
                    <c:v>0.24216105241892621</c:v>
                  </c:pt>
                </c:numCache>
              </c:numRef>
            </c:plus>
            <c:minus>
              <c:numRef>
                <c:f>'Visual Strength'!$M$50:$M$54</c:f>
                <c:numCache>
                  <c:formatCode>General</c:formatCode>
                  <c:ptCount val="5"/>
                  <c:pt idx="0">
                    <c:v>0.16442942874387431</c:v>
                  </c:pt>
                  <c:pt idx="1">
                    <c:v>0.21111111111111136</c:v>
                  </c:pt>
                  <c:pt idx="2">
                    <c:v>0.24216105241892621</c:v>
                  </c:pt>
                  <c:pt idx="3">
                    <c:v>0.24216105241892621</c:v>
                  </c:pt>
                  <c:pt idx="4">
                    <c:v>0.24216105241892621</c:v>
                  </c:pt>
                </c:numCache>
              </c:numRef>
            </c:minus>
          </c:errBars>
          <c:xVal>
            <c:numRef>
              <c:f>'Visual Strength'!$J$50:$J$54</c:f>
              <c:numCache>
                <c:formatCode>General</c:formatCode>
                <c:ptCount val="5"/>
                <c:pt idx="0">
                  <c:v>1.6333333333333335</c:v>
                </c:pt>
                <c:pt idx="1">
                  <c:v>2.7111111111111112</c:v>
                </c:pt>
                <c:pt idx="2">
                  <c:v>2.8888888888888875</c:v>
                </c:pt>
                <c:pt idx="3">
                  <c:v>2.8888888888888875</c:v>
                </c:pt>
                <c:pt idx="4">
                  <c:v>2.8888888888888875</c:v>
                </c:pt>
              </c:numCache>
            </c:numRef>
          </c:xVal>
          <c:yVal>
            <c:numRef>
              <c:f>'Visual Strength'!$I$64:$I$68</c:f>
              <c:numCache>
                <c:formatCode>General</c:formatCode>
                <c:ptCount val="5"/>
                <c:pt idx="0">
                  <c:v>2.5</c:v>
                </c:pt>
                <c:pt idx="1">
                  <c:v>7.5</c:v>
                </c:pt>
                <c:pt idx="2">
                  <c:v>12.5</c:v>
                </c:pt>
                <c:pt idx="3">
                  <c:v>17.5</c:v>
                </c:pt>
                <c:pt idx="4">
                  <c:v>22.5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'Visual Strength'!$K$63</c:f>
              <c:strCache>
                <c:ptCount val="1"/>
                <c:pt idx="0">
                  <c:v>Early Harvest Rye</c:v>
                </c:pt>
              </c:strCache>
            </c:strRef>
          </c:tx>
          <c:errBars>
            <c:errDir val="x"/>
            <c:errBarType val="both"/>
            <c:errValType val="cust"/>
            <c:noEndCap val="0"/>
            <c:plus>
              <c:numRef>
                <c:f>'Visual Strength'!$N$50:$N$54</c:f>
                <c:numCache>
                  <c:formatCode>General</c:formatCode>
                  <c:ptCount val="5"/>
                  <c:pt idx="0">
                    <c:v>0.1387777332977419</c:v>
                  </c:pt>
                  <c:pt idx="1">
                    <c:v>0.20030840419244397</c:v>
                  </c:pt>
                  <c:pt idx="2">
                    <c:v>0.18954135676924522</c:v>
                  </c:pt>
                  <c:pt idx="3">
                    <c:v>0.14698618394803301</c:v>
                  </c:pt>
                  <c:pt idx="4">
                    <c:v>0.14698618394803301</c:v>
                  </c:pt>
                </c:numCache>
              </c:numRef>
            </c:plus>
            <c:minus>
              <c:numRef>
                <c:f>'Visual Strength'!$N$50:$N$54</c:f>
                <c:numCache>
                  <c:formatCode>General</c:formatCode>
                  <c:ptCount val="5"/>
                  <c:pt idx="0">
                    <c:v>0.1387777332977419</c:v>
                  </c:pt>
                  <c:pt idx="1">
                    <c:v>0.20030840419244397</c:v>
                  </c:pt>
                  <c:pt idx="2">
                    <c:v>0.18954135676924522</c:v>
                  </c:pt>
                  <c:pt idx="3">
                    <c:v>0.14698618394803301</c:v>
                  </c:pt>
                  <c:pt idx="4">
                    <c:v>0.14698618394803301</c:v>
                  </c:pt>
                </c:numCache>
              </c:numRef>
            </c:minus>
          </c:errBars>
          <c:xVal>
            <c:numRef>
              <c:f>'Visual Strength'!$K$50:$K$54</c:f>
              <c:numCache>
                <c:formatCode>General</c:formatCode>
                <c:ptCount val="5"/>
                <c:pt idx="0">
                  <c:v>1.4333333333333336</c:v>
                </c:pt>
                <c:pt idx="1">
                  <c:v>2.2555555555555555</c:v>
                </c:pt>
                <c:pt idx="2">
                  <c:v>2.5666666666666664</c:v>
                </c:pt>
                <c:pt idx="3">
                  <c:v>2.6111111111111112</c:v>
                </c:pt>
                <c:pt idx="4">
                  <c:v>2.6111111111111112</c:v>
                </c:pt>
              </c:numCache>
            </c:numRef>
          </c:xVal>
          <c:yVal>
            <c:numRef>
              <c:f>'Visual Strength'!$I$64:$I$68</c:f>
              <c:numCache>
                <c:formatCode>General</c:formatCode>
                <c:ptCount val="5"/>
                <c:pt idx="0">
                  <c:v>2.5</c:v>
                </c:pt>
                <c:pt idx="1">
                  <c:v>7.5</c:v>
                </c:pt>
                <c:pt idx="2">
                  <c:v>12.5</c:v>
                </c:pt>
                <c:pt idx="3">
                  <c:v>17.5</c:v>
                </c:pt>
                <c:pt idx="4">
                  <c:v>22.5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'Visual Strength'!$L$63</c:f>
              <c:strCache>
                <c:ptCount val="1"/>
                <c:pt idx="0">
                  <c:v>Control</c:v>
                </c:pt>
              </c:strCache>
            </c:strRef>
          </c:tx>
          <c:errBars>
            <c:errDir val="x"/>
            <c:errBarType val="both"/>
            <c:errValType val="cust"/>
            <c:noEndCap val="0"/>
            <c:plus>
              <c:numRef>
                <c:f>'Visual Strength'!$O$50:$O$53</c:f>
                <c:numCache>
                  <c:formatCode>General</c:formatCode>
                  <c:ptCount val="4"/>
                  <c:pt idx="0">
                    <c:v>0.30932024237944644</c:v>
                  </c:pt>
                  <c:pt idx="1">
                    <c:v>0.1201285319877462</c:v>
                  </c:pt>
                  <c:pt idx="2">
                    <c:v>0.19245008972987496</c:v>
                  </c:pt>
                  <c:pt idx="3">
                    <c:v>0.19245008972987496</c:v>
                  </c:pt>
                </c:numCache>
              </c:numRef>
            </c:plus>
            <c:minus>
              <c:numRef>
                <c:f>'Visual Strength'!$O$50:$O$54</c:f>
                <c:numCache>
                  <c:formatCode>General</c:formatCode>
                  <c:ptCount val="5"/>
                  <c:pt idx="0">
                    <c:v>0.30932024237944644</c:v>
                  </c:pt>
                  <c:pt idx="1">
                    <c:v>0.1201285319877462</c:v>
                  </c:pt>
                  <c:pt idx="2">
                    <c:v>0.19245008972987496</c:v>
                  </c:pt>
                  <c:pt idx="3">
                    <c:v>0.19245008972987496</c:v>
                  </c:pt>
                  <c:pt idx="4">
                    <c:v>0.19245008972987496</c:v>
                  </c:pt>
                </c:numCache>
              </c:numRef>
            </c:minus>
          </c:errBars>
          <c:xVal>
            <c:numRef>
              <c:f>'Visual Strength'!$L$50:$L$54</c:f>
              <c:numCache>
                <c:formatCode>General</c:formatCode>
                <c:ptCount val="5"/>
                <c:pt idx="0">
                  <c:v>1.7222222222222219</c:v>
                </c:pt>
                <c:pt idx="1">
                  <c:v>2.0411111111111127</c:v>
                </c:pt>
                <c:pt idx="2">
                  <c:v>2.5</c:v>
                </c:pt>
                <c:pt idx="3">
                  <c:v>2.5</c:v>
                </c:pt>
                <c:pt idx="4">
                  <c:v>2.5</c:v>
                </c:pt>
              </c:numCache>
            </c:numRef>
          </c:xVal>
          <c:yVal>
            <c:numRef>
              <c:f>'Visual Strength'!$I$64:$I$68</c:f>
              <c:numCache>
                <c:formatCode>General</c:formatCode>
                <c:ptCount val="5"/>
                <c:pt idx="0">
                  <c:v>2.5</c:v>
                </c:pt>
                <c:pt idx="1">
                  <c:v>7.5</c:v>
                </c:pt>
                <c:pt idx="2">
                  <c:v>12.5</c:v>
                </c:pt>
                <c:pt idx="3">
                  <c:v>17.5</c:v>
                </c:pt>
                <c:pt idx="4">
                  <c:v>22.5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904576"/>
        <c:axId val="62591360"/>
      </c:scatterChart>
      <c:valAx>
        <c:axId val="62904576"/>
        <c:scaling>
          <c:orientation val="minMax"/>
          <c:max val="4"/>
          <c:min val="1"/>
        </c:scaling>
        <c:delete val="0"/>
        <c:axPos val="t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Visual Score</a:t>
                </a:r>
              </a:p>
            </c:rich>
          </c:tx>
          <c:layout>
            <c:manualLayout>
              <c:xMode val="edge"/>
              <c:yMode val="edge"/>
              <c:x val="0.44773031496062993"/>
              <c:y val="0.1252815121505068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62591360"/>
        <c:crosses val="autoZero"/>
        <c:crossBetween val="midCat"/>
      </c:valAx>
      <c:valAx>
        <c:axId val="62591360"/>
        <c:scaling>
          <c:orientation val="maxMin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Depth</a:t>
                </a:r>
                <a:r>
                  <a:rPr lang="en-US" baseline="0"/>
                  <a:t> (cm)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1.1111111111111129E-2"/>
              <c:y val="0.477613978956386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62904576"/>
        <c:crosses val="autoZero"/>
        <c:crossBetween val="midCat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836E-E613-49ED-815C-0BF796E6179C}" type="datetimeFigureOut">
              <a:rPr lang="en-US" smtClean="0"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0EE9-A54B-4329-B501-E44C33771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6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836E-E613-49ED-815C-0BF796E6179C}" type="datetimeFigureOut">
              <a:rPr lang="en-US" smtClean="0"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0EE9-A54B-4329-B501-E44C33771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45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836E-E613-49ED-815C-0BF796E6179C}" type="datetimeFigureOut">
              <a:rPr lang="en-US" smtClean="0"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0EE9-A54B-4329-B501-E44C33771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6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836E-E613-49ED-815C-0BF796E6179C}" type="datetimeFigureOut">
              <a:rPr lang="en-US" smtClean="0"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0EE9-A54B-4329-B501-E44C33771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05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836E-E613-49ED-815C-0BF796E6179C}" type="datetimeFigureOut">
              <a:rPr lang="en-US" smtClean="0"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0EE9-A54B-4329-B501-E44C33771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6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836E-E613-49ED-815C-0BF796E6179C}" type="datetimeFigureOut">
              <a:rPr lang="en-US" smtClean="0"/>
              <a:t>8/26/2011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0EE9-A54B-4329-B501-E44C33771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15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836E-E613-49ED-815C-0BF796E6179C}" type="datetimeFigureOut">
              <a:rPr lang="en-US" smtClean="0"/>
              <a:t>8/26/2011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0EE9-A54B-4329-B501-E44C33771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8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836E-E613-49ED-815C-0BF796E6179C}" type="datetimeFigureOut">
              <a:rPr lang="en-US" smtClean="0"/>
              <a:t>8/26/2011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0EE9-A54B-4329-B501-E44C33771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82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836E-E613-49ED-815C-0BF796E6179C}" type="datetimeFigureOut">
              <a:rPr lang="en-US" smtClean="0"/>
              <a:t>8/26/2011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0EE9-A54B-4329-B501-E44C33771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6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836E-E613-49ED-815C-0BF796E6179C}" type="datetimeFigureOut">
              <a:rPr lang="en-US" smtClean="0"/>
              <a:t>8/26/2011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0EE9-A54B-4329-B501-E44C33771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95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836E-E613-49ED-815C-0BF796E6179C}" type="datetimeFigureOut">
              <a:rPr lang="en-US" smtClean="0"/>
              <a:t>8/26/2011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0EE9-A54B-4329-B501-E44C33771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3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E836E-E613-49ED-815C-0BF796E6179C}" type="datetimeFigureOut">
              <a:rPr lang="en-US" smtClean="0"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D0EE9-A54B-4329-B501-E44C33771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57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works.com/videos/matlab/getting-started-with-matlab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works.com/" TargetMode="External"/><Relationship Id="rId2" Type="http://schemas.openxmlformats.org/officeDocument/2006/relationships/hyperlink" Target="mailto:gary.hoefar@okstate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ats.uwo.ca/faculty/aim/epubs/MatrixInverseTiming/default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r>
              <a:rPr lang="en-US" dirty="0" err="1" smtClean="0"/>
              <a:t>Matlab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T.E. Ochsner</a:t>
            </a:r>
          </a:p>
          <a:p>
            <a:r>
              <a:rPr lang="en-US" dirty="0" smtClean="0"/>
              <a:t>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6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</a:t>
            </a:r>
            <a:r>
              <a:rPr lang="en-US" dirty="0" err="1" smtClean="0"/>
              <a:t>Matlab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Harder to learn than Excel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Weaker on statistics than SAS</a:t>
            </a:r>
          </a:p>
          <a:p>
            <a:pPr lvl="1"/>
            <a:r>
              <a:rPr lang="en-US" dirty="0" smtClean="0"/>
              <a:t>For example: no built-in “repeated measures” procedure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86000"/>
            <a:ext cx="36576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286000"/>
            <a:ext cx="36576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595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 with </a:t>
            </a:r>
            <a:r>
              <a:rPr lang="en-US" dirty="0" err="1" smtClean="0"/>
              <a:t>Matlab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http://www.mathworks.com/videos/matlab/getting-started-with-matlab.html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99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OSU </a:t>
            </a:r>
            <a:r>
              <a:rPr lang="en-US" dirty="0" err="1" smtClean="0"/>
              <a:t>Matlab</a:t>
            </a:r>
            <a:r>
              <a:rPr lang="en-US" dirty="0" smtClean="0"/>
              <a:t> Site License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E-mail Gary Hoefar in the IT Dep. </a:t>
            </a:r>
            <a:r>
              <a:rPr lang="en-US" dirty="0" smtClean="0">
                <a:hlinkClick r:id="rId2"/>
              </a:rPr>
              <a:t>gary.hoefar@okstate.edu</a:t>
            </a:r>
            <a:endParaRPr lang="en-US" dirty="0" smtClean="0"/>
          </a:p>
          <a:p>
            <a:r>
              <a:rPr lang="en-US" dirty="0" smtClean="0"/>
              <a:t>Request access to download and activate </a:t>
            </a:r>
            <a:r>
              <a:rPr lang="en-US" dirty="0" err="1" smtClean="0"/>
              <a:t>Matlab</a:t>
            </a:r>
            <a:r>
              <a:rPr lang="en-US" dirty="0" smtClean="0"/>
              <a:t>.</a:t>
            </a:r>
          </a:p>
          <a:p>
            <a:r>
              <a:rPr lang="en-US" dirty="0" smtClean="0"/>
              <a:t>After you get Gary’s response, go </a:t>
            </a:r>
            <a:r>
              <a:rPr lang="en-US" dirty="0" smtClean="0"/>
              <a:t>to </a:t>
            </a:r>
            <a:r>
              <a:rPr lang="en-US" dirty="0">
                <a:hlinkClick r:id="rId3"/>
              </a:rPr>
              <a:t>http://www.mathworks.com/</a:t>
            </a:r>
            <a:endParaRPr lang="en-US" dirty="0" smtClean="0"/>
          </a:p>
          <a:p>
            <a:r>
              <a:rPr lang="en-US" dirty="0" smtClean="0"/>
              <a:t>Create an account using the same name and e-mail you gave Gary.</a:t>
            </a:r>
          </a:p>
          <a:p>
            <a:r>
              <a:rPr lang="en-US" dirty="0" smtClean="0"/>
              <a:t>Download</a:t>
            </a:r>
            <a:r>
              <a:rPr lang="en-US" dirty="0" smtClean="0"/>
              <a:t>, install, and activate the appropriate version for your operating system</a:t>
            </a:r>
          </a:p>
          <a:p>
            <a:pPr lvl="1"/>
            <a:r>
              <a:rPr lang="en-US" dirty="0" smtClean="0"/>
              <a:t>Current release is R2011a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25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 traceability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1600200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 in field or lab book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38203" y="2847584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Enter data in Excel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6721" y="4114800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Perform some calculations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667000" y="2847584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Enter some parameters in Excel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5410200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Copy and paste the </a:t>
            </a:r>
            <a:r>
              <a:rPr lang="en-US" dirty="0" err="1" smtClean="0"/>
              <a:t>tranformed</a:t>
            </a:r>
            <a:r>
              <a:rPr lang="en-US" dirty="0" smtClean="0"/>
              <a:t> data into a convenient format for SAS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631510" y="5410200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Import the transformed data to SAS and do some more calculations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53000" y="5387236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Enter the SAS output into a table in your thesis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953000" y="1600200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Import the transformed data into </a:t>
            </a:r>
            <a:r>
              <a:rPr lang="en-US" dirty="0" err="1" smtClean="0"/>
              <a:t>SigmaPlot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953000" y="2847584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Create some figures in </a:t>
            </a:r>
            <a:r>
              <a:rPr lang="en-US" dirty="0" err="1" smtClean="0"/>
              <a:t>SigmaPlot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953000" y="4114800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Copy and paste the </a:t>
            </a:r>
            <a:r>
              <a:rPr lang="en-US" dirty="0" err="1" smtClean="0"/>
              <a:t>SigmaPlot</a:t>
            </a:r>
            <a:r>
              <a:rPr lang="en-US" dirty="0" smtClean="0"/>
              <a:t> figures in your thesis</a:t>
            </a:r>
            <a:endParaRPr lang="en-US" dirty="0"/>
          </a:p>
        </p:txBody>
      </p:sp>
      <p:pic>
        <p:nvPicPr>
          <p:cNvPr id="1031" name="Picture 7" descr="C:\Users\ochsner.OSU\AppData\Local\Microsoft\Windows\Temporary Internet Files\Content.IE5\ABJT05PA\MP90042258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282" y="2599678"/>
            <a:ext cx="1828800" cy="151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330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Improved traceability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1600200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 in field or lab book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38203" y="2847584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Create raw data file in .</a:t>
            </a:r>
            <a:r>
              <a:rPr lang="en-US" dirty="0" err="1" smtClean="0"/>
              <a:t>csv</a:t>
            </a:r>
            <a:r>
              <a:rPr lang="en-US" dirty="0" smtClean="0"/>
              <a:t>, .</a:t>
            </a:r>
            <a:r>
              <a:rPr lang="en-US" dirty="0" err="1" smtClean="0"/>
              <a:t>xlsx</a:t>
            </a:r>
            <a:r>
              <a:rPr lang="en-US" dirty="0" smtClean="0"/>
              <a:t>, or other format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6721" y="4114800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Create </a:t>
            </a:r>
            <a:r>
              <a:rPr lang="en-US" dirty="0" err="1" smtClean="0"/>
              <a:t>Matlab</a:t>
            </a:r>
            <a:r>
              <a:rPr lang="en-US" dirty="0" smtClean="0"/>
              <a:t> script to process the data, generate figs, and run stats.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953000" y="4114800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Copy and paste the </a:t>
            </a:r>
            <a:r>
              <a:rPr lang="en-US" dirty="0" err="1" smtClean="0"/>
              <a:t>Matlab</a:t>
            </a:r>
            <a:r>
              <a:rPr lang="en-US" dirty="0" smtClean="0"/>
              <a:t> figures  and stats into  your thesis.</a:t>
            </a:r>
            <a:endParaRPr lang="en-US" dirty="0"/>
          </a:p>
        </p:txBody>
      </p:sp>
      <p:pic>
        <p:nvPicPr>
          <p:cNvPr id="1031" name="Picture 7" descr="C:\Users\ochsner.OSU\AppData\Local\Microsoft\Windows\Temporary Internet Files\Content.IE5\ABJT05PA\MP90042258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599678"/>
            <a:ext cx="1828800" cy="151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322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 graphics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185625"/>
              </p:ext>
            </p:extLst>
          </p:nvPr>
        </p:nvGraphicFramePr>
        <p:xfrm>
          <a:off x="1295400" y="1600200"/>
          <a:ext cx="65532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530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Improved graphics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066800"/>
            <a:ext cx="658368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419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pPr marL="400050" lvl="1" indent="0">
              <a:buNone/>
              <a:tabLst>
                <a:tab pos="457200" algn="l"/>
              </a:tabLst>
            </a:pPr>
            <a:endParaRPr lang="en-US" dirty="0" smtClean="0"/>
          </a:p>
          <a:p>
            <a:pPr marL="400050" lvl="1" indent="0">
              <a:buNone/>
              <a:tabLst>
                <a:tab pos="457200" algn="l"/>
              </a:tabLst>
            </a:pPr>
            <a:r>
              <a:rPr lang="en-US" dirty="0" smtClean="0"/>
              <a:t>function </a:t>
            </a:r>
            <a:r>
              <a:rPr lang="en-US" dirty="0" err="1" smtClean="0"/>
              <a:t>theta_vg</a:t>
            </a:r>
            <a:r>
              <a:rPr lang="en-US" dirty="0" smtClean="0"/>
              <a:t> = </a:t>
            </a:r>
            <a:r>
              <a:rPr lang="en-US" dirty="0" err="1" smtClean="0"/>
              <a:t>vangenuchten</a:t>
            </a:r>
            <a:r>
              <a:rPr lang="en-US" dirty="0" smtClean="0"/>
              <a:t>(</a:t>
            </a:r>
            <a:r>
              <a:rPr lang="en-US" dirty="0" err="1" smtClean="0"/>
              <a:t>vgparams</a:t>
            </a:r>
            <a:r>
              <a:rPr lang="en-US" dirty="0" smtClean="0"/>
              <a:t>, matric)</a:t>
            </a:r>
          </a:p>
          <a:p>
            <a:pPr marL="400050" lvl="1" indent="0">
              <a:buNone/>
              <a:tabLst>
                <a:tab pos="457200" algn="l"/>
              </a:tabLst>
            </a:pPr>
            <a:r>
              <a:rPr lang="en-US" dirty="0" smtClean="0"/>
              <a:t>%VANGENUCHTEN returns the estimated water content vector corresponding to</a:t>
            </a:r>
          </a:p>
          <a:p>
            <a:pPr marL="400050" lvl="1" indent="0">
              <a:buNone/>
              <a:tabLst>
                <a:tab pos="457200" algn="l"/>
              </a:tabLst>
            </a:pPr>
            <a:r>
              <a:rPr lang="en-US" dirty="0" smtClean="0"/>
              <a:t>%the input vectors containing the matric potential and the function</a:t>
            </a:r>
          </a:p>
          <a:p>
            <a:pPr marL="400050" lvl="1" indent="0">
              <a:buNone/>
              <a:tabLst>
                <a:tab pos="457200" algn="l"/>
              </a:tabLst>
            </a:pPr>
            <a:r>
              <a:rPr lang="en-US" dirty="0" smtClean="0"/>
              <a:t>%parameters.  The units of the matric potential and the units of the</a:t>
            </a:r>
          </a:p>
          <a:p>
            <a:pPr marL="400050" lvl="1" indent="0">
              <a:buNone/>
              <a:tabLst>
                <a:tab pos="457200" algn="l"/>
              </a:tabLst>
            </a:pPr>
            <a:r>
              <a:rPr lang="en-US" dirty="0" smtClean="0"/>
              <a:t>%parameter "alpha" must cancel.</a:t>
            </a:r>
          </a:p>
          <a:p>
            <a:pPr marL="400050" lvl="1" indent="0">
              <a:buNone/>
              <a:tabLst>
                <a:tab pos="457200" algn="l"/>
              </a:tabLst>
            </a:pPr>
            <a:endParaRPr lang="en-US" dirty="0" smtClean="0"/>
          </a:p>
          <a:p>
            <a:pPr marL="400050" lvl="1" indent="0">
              <a:buNone/>
              <a:tabLst>
                <a:tab pos="457200" algn="l"/>
              </a:tabLst>
            </a:pPr>
            <a:r>
              <a:rPr lang="en-US" dirty="0" err="1" smtClean="0"/>
              <a:t>theta_s</a:t>
            </a:r>
            <a:r>
              <a:rPr lang="en-US" dirty="0" smtClean="0"/>
              <a:t> = </a:t>
            </a:r>
            <a:r>
              <a:rPr lang="en-US" dirty="0" err="1" smtClean="0"/>
              <a:t>vgparams</a:t>
            </a:r>
            <a:r>
              <a:rPr lang="en-US" dirty="0" smtClean="0"/>
              <a:t>(1); %saturated water content</a:t>
            </a:r>
          </a:p>
          <a:p>
            <a:pPr marL="400050" lvl="1" indent="0">
              <a:buNone/>
              <a:tabLst>
                <a:tab pos="457200" algn="l"/>
              </a:tabLst>
            </a:pPr>
            <a:r>
              <a:rPr lang="en-US" dirty="0" err="1" smtClean="0"/>
              <a:t>theta_r</a:t>
            </a:r>
            <a:r>
              <a:rPr lang="en-US" dirty="0" smtClean="0"/>
              <a:t> = </a:t>
            </a:r>
            <a:r>
              <a:rPr lang="en-US" dirty="0" err="1" smtClean="0"/>
              <a:t>vgparams</a:t>
            </a:r>
            <a:r>
              <a:rPr lang="en-US" dirty="0" smtClean="0"/>
              <a:t>(2); %residual water content</a:t>
            </a:r>
          </a:p>
          <a:p>
            <a:pPr marL="400050" lvl="1" indent="0">
              <a:buNone/>
              <a:tabLst>
                <a:tab pos="457200" algn="l"/>
              </a:tabLst>
            </a:pPr>
            <a:r>
              <a:rPr lang="en-US" dirty="0" smtClean="0"/>
              <a:t>n = </a:t>
            </a:r>
            <a:r>
              <a:rPr lang="en-US" dirty="0" err="1" smtClean="0"/>
              <a:t>vgparams</a:t>
            </a:r>
            <a:r>
              <a:rPr lang="en-US" dirty="0" smtClean="0"/>
              <a:t>(3); %shape factor</a:t>
            </a:r>
          </a:p>
          <a:p>
            <a:pPr marL="400050" lvl="1" indent="0">
              <a:buNone/>
              <a:tabLst>
                <a:tab pos="457200" algn="l"/>
              </a:tabLst>
            </a:pPr>
            <a:r>
              <a:rPr lang="en-US" dirty="0" smtClean="0"/>
              <a:t>alpha = </a:t>
            </a:r>
            <a:r>
              <a:rPr lang="en-US" dirty="0" err="1" smtClean="0"/>
              <a:t>vgparams</a:t>
            </a:r>
            <a:r>
              <a:rPr lang="en-US" dirty="0" smtClean="0"/>
              <a:t>(4);  % inverse of air entry potential</a:t>
            </a:r>
          </a:p>
          <a:p>
            <a:pPr marL="400050" lvl="1" indent="0">
              <a:buNone/>
              <a:tabLst>
                <a:tab pos="457200" algn="l"/>
              </a:tabLst>
            </a:pPr>
            <a:r>
              <a:rPr lang="en-US" dirty="0" smtClean="0"/>
              <a:t>%m = 1 - 1/n;</a:t>
            </a:r>
          </a:p>
          <a:p>
            <a:pPr marL="400050" lvl="1" indent="0">
              <a:buNone/>
              <a:tabLst>
                <a:tab pos="457200" algn="l"/>
              </a:tabLst>
            </a:pPr>
            <a:r>
              <a:rPr lang="en-US" dirty="0" smtClean="0"/>
              <a:t>m = </a:t>
            </a:r>
            <a:r>
              <a:rPr lang="en-US" dirty="0" err="1" smtClean="0"/>
              <a:t>vgparams</a:t>
            </a:r>
            <a:r>
              <a:rPr lang="en-US" dirty="0" smtClean="0"/>
              <a:t>(5);</a:t>
            </a:r>
          </a:p>
          <a:p>
            <a:pPr marL="400050" lvl="1" indent="0">
              <a:buNone/>
              <a:tabLst>
                <a:tab pos="457200" algn="l"/>
              </a:tabLst>
            </a:pPr>
            <a:endParaRPr lang="en-US" dirty="0" smtClean="0"/>
          </a:p>
          <a:p>
            <a:pPr marL="400050" lvl="1" indent="0">
              <a:buNone/>
              <a:tabLst>
                <a:tab pos="457200" algn="l"/>
              </a:tabLst>
            </a:pPr>
            <a:r>
              <a:rPr lang="en-US" dirty="0" err="1" smtClean="0"/>
              <a:t>theta_vg</a:t>
            </a:r>
            <a:r>
              <a:rPr lang="en-US" dirty="0" smtClean="0"/>
              <a:t> = ((1+(-alpha*matric).^n).^(-m))*(</a:t>
            </a:r>
            <a:r>
              <a:rPr lang="en-US" dirty="0" err="1" smtClean="0"/>
              <a:t>theta_s</a:t>
            </a:r>
            <a:r>
              <a:rPr lang="en-US" dirty="0" smtClean="0"/>
              <a:t> - </a:t>
            </a:r>
            <a:r>
              <a:rPr lang="en-US" dirty="0" err="1" smtClean="0"/>
              <a:t>theta_r</a:t>
            </a:r>
            <a:r>
              <a:rPr lang="en-US" dirty="0" smtClean="0"/>
              <a:t>) + </a:t>
            </a:r>
            <a:r>
              <a:rPr lang="en-US" dirty="0" err="1" smtClean="0"/>
              <a:t>theta_r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36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Efficiency and Speed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200" dirty="0" smtClean="0"/>
              <a:t>Excel spreadsheet with 10</a:t>
            </a:r>
            <a:r>
              <a:rPr lang="en-US" sz="2200" baseline="30000" dirty="0" smtClean="0"/>
              <a:t>6</a:t>
            </a:r>
            <a:r>
              <a:rPr lang="en-US" sz="2200" dirty="0" smtClean="0"/>
              <a:t> data points = 8.8 Mb</a:t>
            </a:r>
          </a:p>
          <a:p>
            <a:r>
              <a:rPr lang="en-US" sz="2200" dirty="0" err="1" smtClean="0"/>
              <a:t>Matlab</a:t>
            </a:r>
            <a:r>
              <a:rPr lang="en-US" sz="2200" dirty="0" smtClean="0"/>
              <a:t> data file with 10</a:t>
            </a:r>
            <a:r>
              <a:rPr lang="en-US" sz="2200" baseline="30000" dirty="0" smtClean="0"/>
              <a:t>6</a:t>
            </a:r>
            <a:r>
              <a:rPr lang="en-US" sz="2200" dirty="0" smtClean="0"/>
              <a:t> data points = 0.4 </a:t>
            </a:r>
            <a:r>
              <a:rPr lang="en-US" sz="2200" dirty="0" smtClean="0"/>
              <a:t>Mb</a:t>
            </a:r>
          </a:p>
          <a:p>
            <a:r>
              <a:rPr lang="en-US" sz="2200" dirty="0" smtClean="0"/>
              <a:t>“</a:t>
            </a:r>
            <a:r>
              <a:rPr lang="en-US" sz="2200" dirty="0"/>
              <a:t>Consider the problem of inverting the covariance matrix of a first-order autoregressive process with dimension n=1000 and correlation parameter 0.5 and unit innovation </a:t>
            </a:r>
            <a:r>
              <a:rPr lang="en-US" sz="2200" dirty="0" smtClean="0"/>
              <a:t>variance….</a:t>
            </a:r>
            <a:r>
              <a:rPr lang="en-US" sz="2200" dirty="0"/>
              <a:t> PC with a 400  MHz Pentium II  processor running WinNT with 256 MB </a:t>
            </a:r>
            <a:r>
              <a:rPr lang="en-US" sz="2200" dirty="0" smtClean="0"/>
              <a:t>RAM.”</a:t>
            </a:r>
            <a:endParaRPr lang="en-US" sz="2200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520775"/>
              </p:ext>
            </p:extLst>
          </p:nvPr>
        </p:nvGraphicFramePr>
        <p:xfrm>
          <a:off x="838200" y="3505200"/>
          <a:ext cx="7620000" cy="2926080"/>
        </p:xfrm>
        <a:graphic>
          <a:graphicData uri="http://schemas.openxmlformats.org/drawingml/2006/table">
            <a:tbl>
              <a:tblPr/>
              <a:tblGrid>
                <a:gridCol w="3810000"/>
                <a:gridCol w="3810000"/>
              </a:tblGrid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, Helvetica"/>
                        </a:rPr>
                        <a:t>Program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latin typeface="Arial, Helvetica"/>
                        </a:rPr>
                        <a:t>CPU Time in Seconds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, Helvetica"/>
                        </a:rPr>
                        <a:t>Mathematica</a:t>
                      </a:r>
                      <a:r>
                        <a:rPr lang="en-US" dirty="0">
                          <a:latin typeface="Arial, Helvetica"/>
                        </a:rPr>
                        <a:t>, </a:t>
                      </a:r>
                      <a:r>
                        <a:rPr lang="en-US" dirty="0" err="1">
                          <a:latin typeface="Arial, Helvetica"/>
                        </a:rPr>
                        <a:t>uncompiled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Arial, Helvetica"/>
                        </a:rPr>
                        <a:t>127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latin typeface="Arial, Helvetica"/>
                        </a:rPr>
                        <a:t>Mathematica, compiled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Arial, Helvetica"/>
                        </a:rPr>
                        <a:t>99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latin typeface="Arial, Helvetica"/>
                        </a:rPr>
                        <a:t>R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Arial, Helvetica"/>
                        </a:rPr>
                        <a:t>77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FF0000"/>
                          </a:solidFill>
                          <a:latin typeface="Arial, Helvetica"/>
                        </a:rPr>
                        <a:t>MatLab</a:t>
                      </a:r>
                      <a:r>
                        <a:rPr lang="en-US" dirty="0">
                          <a:solidFill>
                            <a:srgbClr val="FF0000"/>
                          </a:solidFill>
                          <a:latin typeface="Arial, Helvetica"/>
                        </a:rPr>
                        <a:t> V.5.3 R11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  <a:latin typeface="Arial, Helvetica"/>
                        </a:rPr>
                        <a:t>48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latin typeface="Arial, Helvetica"/>
                        </a:rPr>
                        <a:t>S-Plus Version 5.2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Arial, Helvetica"/>
                        </a:rPr>
                        <a:t>109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latin typeface="Arial, Helvetica"/>
                        </a:rPr>
                        <a:t>C++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, Helvetica"/>
                        </a:rPr>
                        <a:t>98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, Helvetica"/>
                        </a:rPr>
                        <a:t>Fortran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, Helvetica"/>
                        </a:rPr>
                        <a:t>79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38200" y="6412468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http://www.stats.uwo.ca/faculty/aim/epubs/MatrixInverseTiming/default.htm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199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416</Words>
  <Application>Microsoft Office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Introduction to Matlab</vt:lpstr>
      <vt:lpstr>Getting Started with Matlab</vt:lpstr>
      <vt:lpstr>OSU Matlab Site License</vt:lpstr>
      <vt:lpstr>Weak traceability</vt:lpstr>
      <vt:lpstr>Improved traceability</vt:lpstr>
      <vt:lpstr>Weak graphics</vt:lpstr>
      <vt:lpstr>Improved graphics</vt:lpstr>
      <vt:lpstr>Customization</vt:lpstr>
      <vt:lpstr>Efficiency and Speed</vt:lpstr>
      <vt:lpstr>Disadvantages of Matlab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Matlab?</dc:title>
  <dc:creator>Ochsner, Tyson</dc:creator>
  <cp:lastModifiedBy>Ochsner, Tyson</cp:lastModifiedBy>
  <cp:revision>22</cp:revision>
  <dcterms:created xsi:type="dcterms:W3CDTF">2011-08-25T21:10:48Z</dcterms:created>
  <dcterms:modified xsi:type="dcterms:W3CDTF">2011-08-26T17:46:42Z</dcterms:modified>
</cp:coreProperties>
</file>