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3C2B-FC0E-42B3-8D89-AAFE134BEC3E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68A8A-68C0-43C7-9E42-3FD01F3F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.wikipedia.org/wiki/Henry_Darc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osystems.okstate.edu/darcy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ap.edu/readingroom.php?book=biomems&amp;page=lbriggs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gar_Buckingha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drc.ca/fr/ev-42826-201-1-DO_TOPIC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wiki.psu.edu/wiki/index.php/Richards,_L.A.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u.ac.il/cwst/transport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 Physics—Past, Present,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Don and Betty Kirkham Award Recipients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77654"/>
              </p:ext>
            </p:extLst>
          </p:nvPr>
        </p:nvGraphicFramePr>
        <p:xfrm>
          <a:off x="1066800" y="944490"/>
          <a:ext cx="6629400" cy="5523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98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Institution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Research</a:t>
                      </a:r>
                      <a:r>
                        <a:rPr lang="en-US" sz="1400" baseline="0" dirty="0" smtClean="0"/>
                        <a:t> highlights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1998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Rien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van </a:t>
                      </a:r>
                      <a:r>
                        <a:rPr lang="en-US" sz="1400" dirty="0" err="1" smtClean="0"/>
                        <a:t>Genuchten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USDA Salinity</a:t>
                      </a:r>
                      <a:r>
                        <a:rPr lang="en-US" sz="1400" baseline="0" dirty="0" smtClean="0"/>
                        <a:t> Lab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Soil hydraulic functions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1999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 Jury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 Riverside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Transfer</a:t>
                      </a:r>
                      <a:r>
                        <a:rPr lang="en-US" sz="1400" baseline="0" dirty="0" smtClean="0"/>
                        <a:t> function models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2000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Brent</a:t>
                      </a:r>
                      <a:r>
                        <a:rPr lang="en-US" sz="1400" baseline="0" dirty="0" smtClean="0"/>
                        <a:t> Clothier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HortResearch</a:t>
                      </a:r>
                      <a:r>
                        <a:rPr lang="en-US" sz="1400" dirty="0" smtClean="0"/>
                        <a:t>, NZ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Field measurement</a:t>
                      </a:r>
                      <a:r>
                        <a:rPr lang="en-US" sz="1400" baseline="0" dirty="0" smtClean="0"/>
                        <a:t> techniques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627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2001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Dani</a:t>
                      </a:r>
                      <a:r>
                        <a:rPr lang="en-US" sz="1400" dirty="0" smtClean="0"/>
                        <a:t> Or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Utah State,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Uconn</a:t>
                      </a:r>
                      <a:r>
                        <a:rPr lang="en-US" sz="1400" baseline="0" dirty="0" smtClean="0"/>
                        <a:t>, and now ETH, Zurich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Pore scale phenomena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2002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</a:t>
                      </a:r>
                      <a:r>
                        <a:rPr lang="en-US" sz="1400" baseline="0" dirty="0" smtClean="0"/>
                        <a:t> Horton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Iowa State Univ.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Coupled heat, water, and solute transport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</a:t>
                      </a:r>
                      <a:r>
                        <a:rPr lang="en-US" sz="1400" dirty="0" err="1" smtClean="0"/>
                        <a:t>Hopmans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 Davis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 techniques for soil hydraulic</a:t>
                      </a:r>
                      <a:r>
                        <a:rPr lang="en-US" sz="1400" baseline="0" dirty="0" smtClean="0"/>
                        <a:t> characterization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2004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Laj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Ahuja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USDA</a:t>
                      </a:r>
                      <a:r>
                        <a:rPr lang="en-US" sz="1400" baseline="0" dirty="0" smtClean="0"/>
                        <a:t> Fort Collins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Root Zone Water Quality Model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298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2005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Jirka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Simunek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</a:t>
                      </a:r>
                      <a:r>
                        <a:rPr lang="en-US" sz="1400" baseline="0" dirty="0" smtClean="0"/>
                        <a:t> Riverside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HYDRUS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 </a:t>
                      </a:r>
                      <a:r>
                        <a:rPr lang="en-US" sz="1400" dirty="0" err="1" smtClean="0"/>
                        <a:t>Moldrup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Aalborg</a:t>
                      </a:r>
                      <a:r>
                        <a:rPr lang="en-US" sz="1400" baseline="0" dirty="0" smtClean="0"/>
                        <a:t> Univ., Denmark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Gas diffusion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  <a:tr h="515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Yakov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Pachepsky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USDA Beltsville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Pedotransfer</a:t>
                      </a:r>
                      <a:r>
                        <a:rPr lang="en-US" sz="1400" dirty="0" smtClean="0"/>
                        <a:t> functions</a:t>
                      </a:r>
                      <a:endParaRPr lang="en-US" sz="1400" dirty="0"/>
                    </a:p>
                  </a:txBody>
                  <a:tcPr marL="73660" marR="73660" marT="36830" marB="368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soil physicists publish?</a:t>
            </a:r>
            <a:endParaRPr lang="en-US" dirty="0"/>
          </a:p>
        </p:txBody>
      </p:sp>
      <p:sp>
        <p:nvSpPr>
          <p:cNvPr id="3" name="AutoShape 2" descr="data:image/jpg;base64,/9j/4AAQSkZJRgABAQAAAQABAAD/2wCEAAkGBhISERUUEhQVFRQWFhcZFhUYGBwbGRcZHCAfGBkdGiIcIScfFx8nGhobHy8gLycqLDgsHh8xNTAqNSYrLCkBCQoKDgwOGg8PGi4kHyQpLCksLCwwLC4pLCwsNC8sLCkpLCopLCwpKSwsLCwsKSwsLC0sLCksLCksLCwpLCwsLP/AABEIAHgAXQMBIgACEQEDEQH/xAAcAAABBQEBAQAAAAAAAAAAAAAGAAIDBAUBBwj/xAA7EAABAwEFBAcGBAYDAAAAAAABAgMRAAQFEiExBhNBUSJCYYGRwdEyUlNxc6EUI5OxB2Jyo7LwM+Hx/8QAGgEAAQUBAAAAAAAAAAAAAAAAAAECAwQFBv/EACwRAAIBAgMGBQUBAAAAAAAAAAABAgMRBCFREhQxM3GBQZGx0fATIjJhoVL/2gAMAwEAAhEDEQA/AKDLeIkEwAkqJich2CnbtHxD+mfWuMdf6S/KmAiROkiY1ic47q5o6ckwI+J/bPrSwI+J/bPrWhe91FKVutbtxhR6KkRLeeQPHsM/an226gUF6z4HGcGaY6bZjMniSDnP2qV0mr/PiIVWTSd/mnDiZmBHxP7Z9aW7R8Q/pn1rTRdQcaQ5Z8DgSgb1oxjxdY8z2fLjVS5LO246lLp6KuiO1agQn5Rr84pPpu6WvkL9VWb08yvu0fEP6Z9aW7R8Q/pn1qO1MlsqQr2kkg/Mf7Nae0dnQh+EJCRu0GAIEkEmm7OTeg/azS1KG7R8Q/pn1pbtHxD+mfWoqVMH2/ZO1Z0qUEhzMkAS2dT31AKmsf8Ayt/1p/eoRSguJIx1/pL8qcxZ1mFJRiCVDLnGcHjHCaax1/pL8qYD2nxNI7+AFxpt0JdCGykOdBQxTEGYA+eUmae0h5K1qQ0UFaVJgGQArIwNTxiT+1UMR5nxNLEeZ8T60Kc9RuxEu2TeIWl1tqFJBTkcpAwkqGvdMTUKrK6lKYSpOGSVYvaOuLsyjnpUAUeZ8TXcZ5nlqdKNqeobCNS2Wpx1xSiwJdahWck4Y6QkdExA0qK8A884VqbIkBIA0AAgCeNZ8nmfE0pPM+JpZTnLixI04x4IlVZFggYTJmBzjWu/gHPcV4VDiPM+J9aRUeZ8T60zMkJ7M2UvICgQQtOR+dVxU1kP5qP606/OoRTvATxJGOv9JflWW5eZDymwBkAZnOD2VqMdf6S/Kh61PsotKlPKWnojDgAMkcFToDz4dtWsNCM52kvAq4qpKnC8X4omt9/btIICVZxrWtcTzVpYW4HcLrclTOHOOYM5iJ4cKDdpGwlwoRBQTKVJ9lYPWEgETyqO51YFqXiKCkSIAxKMgYdchz7NKvywtO3D1M2OLq3zfoei3Pcy7QlwpVG7zPRyjPMmctNKrLYCSUrWAsJxRBzTz+xqe79vcTakssLLrigVNp1WfZTHITW3dWwr26U5akhVrfcAhJkMoAyTOg4zFQ08NG/3IsVsVK32soXfsyt4ShUpyk4dJ7+2aarZxSLa5ZXXAg7nesrwyHQMlDXoqB4Z16ldFzosrCWmxkkZnmeNYe1OzLdsSh5JUl6z4sPyPtJPYRVjdaOnr7lTe63+vT2PP7JdanV7ttSVLAlQHV5TnWo7sgpLaVlwgq0QW4P+UfLSrWxOy7FmUt/phySAcRgjiCNDRMpZUS44QlA0BOHPtNLLC0b/AI/1gsZWt+X8XsedIsTjTzSXICiUKIBnDKiInicqqCiDaNbZtyC3BENThMiZJPfmDQ+KyK0VGbS1NmhJygm9CRjr/SX5UH7RPDfkFAOQ6XEetGDHX+kvyoUvu63nX1bpBXkkZZmrGC5nZlbH8vuihY2FLStYUhRCcwT0kp4qAOoAz+Va6btszmJYD+CWwFISAmIOIKJEYioGNdNM60dmdhLVJxDd9H2p4K1Cs5TkSJgwPnWneLVpNrVYmLV+SpptxZKQQylBkBvD7RmDlnnnpWtxzMdZKxt/w6bsocxMsPY0knfODElJORSCMkqwlMkDia9BulZK3FK4KiJkhRAmeGXnXzpei2w9+W6++mekStWMxIVpkOyvU9mbwdbbQAlQBAOFycQgCJ55UuyI2emoM50G7abUCzqS20qLQ+Qlse6NFLUOQHDie+u3xtcLOyq0O6IAwoB9pR0SOZJ48prz64WXn3XLfap3jkhocgcpSDolKch3mhIS4asXghtAU6orXEgQBJ5qjIcKH70vBx44lqOXVHsgcgPPWuuIMgCNDMzPZFVXrGTGuRECTBqWKSI27ldiN8jDpjR+9VxV92yLbtDYcEE7tQHYTlPbVAVz2J5sup0mF5UehIx1/pL8qKNjrpQppbykyQpQ7YAGlC7HX+kvyraufaVuy2dUk4pWSkZ4swBA5jzHKpcHzOxFjuX3QYPW9oAYow8iOHfXlO2d5YbwRamQSMO7McYGER2wY7q103sbWQJLZUTCVkBRz5TRvc2xLbaSp4TKTM8K2rJLMw7tgdsPY0Wy0YgDhQESIjmc+fCjvaZgBSIEQP8Aqr+zd3NtpUptCEBRGSQACQAJy4mKztoXwt6BnhEf740yTuOSBy0XQq0WlO9SDZ2ky2MiFOH2lKH8oyA76p31ebYWooUlOBITKiYUeHGAB96ftXfxQk2dk/mEQogSUzokdpoT2duhNpdeZta1JcSRgQYCu1QjIgCIHbNCdswavkbN0MWl1yCExGIqAOSfHOcooluMtpehaSVD2TyNSWLd2BtcBS8SUyVrmSkQNRl3UM2W+caV2iZUcaQkQEiDqP8AEZ05PaGtJFzaG1by3JPLdj7msEVYYWovIKhBK0GJnjVcVg4lWqS6nRYV3pR6EjHX+kvyqmu7FPLACimDwiTmOJ9kZVcY6/0l+VFmxl2AtFwYZ3hBxaQI07amwTtU7Mgx6vT7o1NntlbO2lLjiEOLAyUoAlPy7wK0L6vlX4Yy2oqwqxAH7A8+XbVW33ihvElKSMszwxedB1vvl/CiAXBvE48s8BMKMDUjsrXtfMxckFWz+2ocsbagmFFMK4QRkcucz3iqVtdeKSGhLywYJ9luesryHE99Ctqtgu22lBStbLsKAjClCsoKfeGeY9K0bitji3Xfw7LjjjxCiCMKWsJLZkk+8lR/9pjQ5DmbiTZxicViWfaUdSdTWNa0tm1MWnGkJZIBRBlZk4ROgGcYjRQdlbc6CXHGQQZwhUx/KqJyjT71ltbNPKcW440pKUklLOJP5x0gz0UpjiRPLnTHKTdrEijFK9y/eTS3QnEhSJI/L60awo6Acx3ZUO2+9LLZTghaSNUhJwpHMZRhkxNFVtC12cJSVsOEJ0IUUkR0Z0VpBPGtG4tmwUIVaEpddiCtSEz3DQTxqZOyIXmzz67ryS+8FoIKA4gJIkToSSDoZJrgrf2iu1ti2toaQlCYbMJECSoyawBWDiM6kup0OG5cehIx1/pL8q3Lk2nSwwWyhZONSgpMRnHM9lYbHX+kvyqLGOdMhUdN7USSpSjUWzI2Lw2hLihhBA4gwcvHWrFmv5hJHQd7gn1ofxUsQqffapW3Cjowvt21lkdaLblnU4DwcSCPsoEHtqDZ3aSz2aei6JgQlKfZGQBUpRKsoHcMzrQviFdpN8q6jtypB0vbyzJbUlll1KlJgHCnWIBPS4TQndd9uNIShZWvCDK5EnjoT51QKqWL/YpVjKi0EeBpPXzCCzbTICpUhas9JHma3bP/ABEZGrTvcE+tAWIUsYo3yp+g3Gl+zcvu+U2q2IdSlSU/lpAVE5HsnnWIKlsShvW8x7af3qIVWlJye0yzCKgtlDm3CkykkHmNaeq1uHVavGu0qbcfZEe9V7ys+3v/AHroeUOsaVKi4WQvxC9capppNcpUBYchwjQkTrB1ru+V7yvGlSouFkc3iveVl213fr95XjSpUBZEgtrnxF+NQUqVAWS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/9j/4AAQSkZJRgABAQAAAQABAAD/2wCEAAkGBhISERUUEhQVFRQWFhcZFhUYGBwbGRcZHCAfGBkdGiIcIScfFx8nGhobHy8gLycqLDgsHh8xNTAqNSYrLCkBCQoKDgwOGg8PGi4kHyQpLCksLCwwLC4pLCwsNC8sLCkpLCopLCwpKSwsLCwsKSwsLC0sLCksLCksLCwpLCwsLP/AABEIAHgAXQMBIgACEQEDEQH/xAAcAAABBQEBAQAAAAAAAAAAAAAGAAIDBAUBBwj/xAA7EAABAwEFBAcGBAYDAAAAAAABAgMRAAQFEiExBhNBUSJCYYGRwdEyUlNxc6EUI5OxB2Jyo7LwM+Hx/8QAGgEAAQUBAAAAAAAAAAAAAAAAAAECAwQFBv/EACwRAAIBAgMGBQUBAAAAAAAAAAABAgMRBCFREhQxM3GBQZGx0fATIjJhoVL/2gAMAwEAAhEDEQA/AKDLeIkEwAkqJich2CnbtHxD+mfWuMdf6S/KmAiROkiY1ic47q5o6ckwI+J/bPrSwI+J/bPrWhe91FKVutbtxhR6KkRLeeQPHsM/an226gUF6z4HGcGaY6bZjMniSDnP2qV0mr/PiIVWTSd/mnDiZmBHxP7Z9aW7R8Q/pn1rTRdQcaQ5Z8DgSgb1oxjxdY8z2fLjVS5LO246lLp6KuiO1agQn5Rr84pPpu6WvkL9VWb08yvu0fEP6Z9aW7R8Q/pn1qO1MlsqQr2kkg/Mf7Nae0dnQh+EJCRu0GAIEkEmm7OTeg/azS1KG7R8Q/pn1pbtHxD+mfWoqVMH2/ZO1Z0qUEhzMkAS2dT31AKmsf8Ayt/1p/eoRSguJIx1/pL8qcxZ1mFJRiCVDLnGcHjHCaax1/pL8qYD2nxNI7+AFxpt0JdCGykOdBQxTEGYA+eUmae0h5K1qQ0UFaVJgGQArIwNTxiT+1UMR5nxNLEeZ8T60Kc9RuxEu2TeIWl1tqFJBTkcpAwkqGvdMTUKrK6lKYSpOGSVYvaOuLsyjnpUAUeZ8TXcZ5nlqdKNqeobCNS2Wpx1xSiwJdahWck4Y6QkdExA0qK8A884VqbIkBIA0AAgCeNZ8nmfE0pPM+JpZTnLixI04x4IlVZFggYTJmBzjWu/gHPcV4VDiPM+J9aRUeZ8T60zMkJ7M2UvICgQQtOR+dVxU1kP5qP606/OoRTvATxJGOv9JflWW5eZDymwBkAZnOD2VqMdf6S/Kh61PsotKlPKWnojDgAMkcFToDz4dtWsNCM52kvAq4qpKnC8X4omt9/btIICVZxrWtcTzVpYW4HcLrclTOHOOYM5iJ4cKDdpGwlwoRBQTKVJ9lYPWEgETyqO51YFqXiKCkSIAxKMgYdchz7NKvywtO3D1M2OLq3zfoei3Pcy7QlwpVG7zPRyjPMmctNKrLYCSUrWAsJxRBzTz+xqe79vcTakssLLrigVNp1WfZTHITW3dWwr26U5akhVrfcAhJkMoAyTOg4zFQ08NG/3IsVsVK32soXfsyt4ShUpyk4dJ7+2aarZxSLa5ZXXAg7nesrwyHQMlDXoqB4Z16ldFzosrCWmxkkZnmeNYe1OzLdsSh5JUl6z4sPyPtJPYRVjdaOnr7lTe63+vT2PP7JdanV7ttSVLAlQHV5TnWo7sgpLaVlwgq0QW4P+UfLSrWxOy7FmUt/phySAcRgjiCNDRMpZUS44QlA0BOHPtNLLC0b/AI/1gsZWt+X8XsedIsTjTzSXICiUKIBnDKiInicqqCiDaNbZtyC3BENThMiZJPfmDQ+KyK0VGbS1NmhJygm9CRjr/SX5UH7RPDfkFAOQ6XEetGDHX+kvyoUvu63nX1bpBXkkZZmrGC5nZlbH8vuihY2FLStYUhRCcwT0kp4qAOoAz+Va6btszmJYD+CWwFISAmIOIKJEYioGNdNM60dmdhLVJxDd9H2p4K1Cs5TkSJgwPnWneLVpNrVYmLV+SpptxZKQQylBkBvD7RmDlnnnpWtxzMdZKxt/w6bsocxMsPY0knfODElJORSCMkqwlMkDia9BulZK3FK4KiJkhRAmeGXnXzpei2w9+W6++mekStWMxIVpkOyvU9mbwdbbQAlQBAOFycQgCJ55UuyI2emoM50G7abUCzqS20qLQ+Qlse6NFLUOQHDie+u3xtcLOyq0O6IAwoB9pR0SOZJ48prz64WXn3XLfap3jkhocgcpSDolKch3mhIS4asXghtAU6orXEgQBJ5qjIcKH70vBx44lqOXVHsgcgPPWuuIMgCNDMzPZFVXrGTGuRECTBqWKSI27ldiN8jDpjR+9VxV92yLbtDYcEE7tQHYTlPbVAVz2J5sup0mF5UehIx1/pL8qKNjrpQppbykyQpQ7YAGlC7HX+kvyraufaVuy2dUk4pWSkZ4swBA5jzHKpcHzOxFjuX3QYPW9oAYow8iOHfXlO2d5YbwRamQSMO7McYGER2wY7q103sbWQJLZUTCVkBRz5TRvc2xLbaSp4TKTM8K2rJLMw7tgdsPY0Wy0YgDhQESIjmc+fCjvaZgBSIEQP8Aqr+zd3NtpUptCEBRGSQACQAJy4mKztoXwt6BnhEf740yTuOSBy0XQq0WlO9SDZ2ky2MiFOH2lKH8oyA76p31ebYWooUlOBITKiYUeHGAB96ftXfxQk2dk/mEQogSUzokdpoT2duhNpdeZta1JcSRgQYCu1QjIgCIHbNCdswavkbN0MWl1yCExGIqAOSfHOcooluMtpehaSVD2TyNSWLd2BtcBS8SUyVrmSkQNRl3UM2W+caV2iZUcaQkQEiDqP8AEZ05PaGtJFzaG1by3JPLdj7msEVYYWovIKhBK0GJnjVcVg4lWqS6nRYV3pR6EjHX+kvyqmu7FPLACimDwiTmOJ9kZVcY6/0l+VFmxl2AtFwYZ3hBxaQI07amwTtU7Mgx6vT7o1NntlbO2lLjiEOLAyUoAlPy7wK0L6vlX4Yy2oqwqxAH7A8+XbVW33ihvElKSMszwxedB1vvl/CiAXBvE48s8BMKMDUjsrXtfMxckFWz+2ocsbagmFFMK4QRkcucz3iqVtdeKSGhLywYJ9luesryHE99Ctqtgu22lBStbLsKAjClCsoKfeGeY9K0bitji3Xfw7LjjjxCiCMKWsJLZkk+8lR/9pjQ5DmbiTZxicViWfaUdSdTWNa0tm1MWnGkJZIBRBlZk4ROgGcYjRQdlbc6CXHGQQZwhUx/KqJyjT71ltbNPKcW440pKUklLOJP5x0gz0UpjiRPLnTHKTdrEijFK9y/eTS3QnEhSJI/L60awo6Acx3ZUO2+9LLZTghaSNUhJwpHMZRhkxNFVtC12cJSVsOEJ0IUUkR0Z0VpBPGtG4tmwUIVaEpddiCtSEz3DQTxqZOyIXmzz67ryS+8FoIKA4gJIkToSSDoZJrgrf2iu1ti2toaQlCYbMJECSoyawBWDiM6kup0OG5cehIx1/pL8q3Lk2nSwwWyhZONSgpMRnHM9lYbHX+kvyqLGOdMhUdN7USSpSjUWzI2Lw2hLihhBA4gwcvHWrFmv5hJHQd7gn1ofxUsQqffapW3Cjowvt21lkdaLblnU4DwcSCPsoEHtqDZ3aSz2aei6JgQlKfZGQBUpRKsoHcMzrQviFdpN8q6jtypB0vbyzJbUlll1KlJgHCnWIBPS4TQndd9uNIShZWvCDK5EnjoT51QKqWL/YpVjKi0EeBpPXzCCzbTICpUhas9JHma3bP/ABEZGrTvcE+tAWIUsYo3yp+g3Gl+zcvu+U2q2IdSlSU/lpAVE5HsnnWIKlsShvW8x7af3qIVWlJye0yzCKgtlDm3CkykkHmNaeq1uHVavGu0qbcfZEe9V7ys+3v/AHroeUOsaVKi4WQvxC9capppNcpUBYchwjQkTrB1ru+V7yvGlSouFkc3iveVl213fr95XjSpUBZEgtrnxF+NQUqVAWS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speciation.net/md/000/003/803/th_SSS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1371600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es.ucsc.edu/~phlip/Cover_May2009_VZ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60326"/>
            <a:ext cx="1828800" cy="19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hydro.ntua.gr/library/html_library/PERIODIKA/PERIEXOMENA-PERIODIKON/WATER_REsources_Resear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5545"/>
            <a:ext cx="1828800" cy="12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nonprofitjournals.org/journals/images/agronomy_cov200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65545"/>
            <a:ext cx="1828800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lib.byu.edu/images/jerry_images/Journal%20of%20Environmental%20Qualit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810160"/>
            <a:ext cx="1828800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www.lib.byu.edu/images/jerry_images/Journal%20of%20Hydrology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1828800" cy="25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www.rala.is/andosol/reference/Geoder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5911"/>
            <a:ext cx="1828800" cy="25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7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Soil 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509539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39941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Darcy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France</a:t>
            </a:r>
          </a:p>
          <a:p>
            <a:r>
              <a:rPr lang="en-US" dirty="0" smtClean="0"/>
              <a:t>Engineer</a:t>
            </a:r>
          </a:p>
          <a:p>
            <a:r>
              <a:rPr lang="en-US" dirty="0" smtClean="0"/>
              <a:t>Water delivery and treatment</a:t>
            </a:r>
          </a:p>
          <a:p>
            <a:r>
              <a:rPr lang="en-US" dirty="0" smtClean="0"/>
              <a:t>Darcy’s Law for saturated flow in porous media (1856)</a:t>
            </a:r>
          </a:p>
          <a:p>
            <a:r>
              <a:rPr lang="en-US" dirty="0" smtClean="0"/>
              <a:t>See Dr. Glenn Brown’s website for additional information.</a:t>
            </a:r>
          </a:p>
        </p:txBody>
      </p:sp>
      <p:pic>
        <p:nvPicPr>
          <p:cNvPr id="1026" name="Picture 2" descr="http://upload.wikimedia.org/wikipedia/commons/thumb/6/65/Henry_Darcy.jpg/220px-Henry_Dar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56" y="1600200"/>
            <a:ext cx="33866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9129" y="6172200"/>
            <a:ext cx="282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http://no.wikipedia.org/wiki/Henry_Darcy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04800" y="5987533"/>
            <a:ext cx="5076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http://biosystems.okstate.edu/darcy/index.htm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Warington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r>
              <a:rPr lang="en-US" dirty="0" smtClean="0"/>
              <a:t>Professor of Rural Economy</a:t>
            </a:r>
          </a:p>
          <a:p>
            <a:r>
              <a:rPr lang="en-US" dirty="0" smtClean="0"/>
              <a:t>First soil physics book, 1900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1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Lyman Briggs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United States</a:t>
            </a:r>
          </a:p>
          <a:p>
            <a:r>
              <a:rPr lang="en-US" dirty="0" smtClean="0"/>
              <a:t>Physicist, USDA Bureau of Soils</a:t>
            </a:r>
          </a:p>
          <a:p>
            <a:r>
              <a:rPr lang="en-US" dirty="0" smtClean="0"/>
              <a:t>“The mechanics of soil moisture”, 1897</a:t>
            </a:r>
          </a:p>
          <a:p>
            <a:r>
              <a:rPr lang="en-US" dirty="0" smtClean="0"/>
              <a:t>Three types of water</a:t>
            </a:r>
          </a:p>
          <a:p>
            <a:pPr lvl="1"/>
            <a:r>
              <a:rPr lang="en-US" dirty="0" smtClean="0"/>
              <a:t>Gravitation</a:t>
            </a:r>
          </a:p>
          <a:p>
            <a:pPr lvl="1"/>
            <a:r>
              <a:rPr lang="en-US" dirty="0" smtClean="0"/>
              <a:t>Capillary</a:t>
            </a:r>
          </a:p>
          <a:p>
            <a:pPr lvl="1"/>
            <a:r>
              <a:rPr lang="en-US" dirty="0" smtClean="0"/>
              <a:t>Hygroscopic</a:t>
            </a:r>
          </a:p>
          <a:p>
            <a:r>
              <a:rPr lang="en-US" dirty="0" smtClean="0"/>
              <a:t>Head of “The Uranium Committee”, 1939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0" y="5486400"/>
            <a:ext cx="2895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Lyman James Briggs, 1874-1963</a:t>
            </a:r>
          </a:p>
          <a:p>
            <a:endParaRPr lang="en-US" sz="1400" dirty="0" smtClean="0"/>
          </a:p>
          <a:p>
            <a:r>
              <a:rPr lang="en-US" sz="1200" dirty="0" smtClean="0"/>
              <a:t>Source:  </a:t>
            </a:r>
            <a:r>
              <a:rPr lang="en-US" sz="1000" dirty="0">
                <a:hlinkClick r:id="rId2"/>
              </a:rPr>
              <a:t>http://www.nap.edu/readingroom.php?book=biomems&amp;page=lbriggs.html</a:t>
            </a:r>
            <a:endParaRPr lang="en-US" sz="1000" dirty="0"/>
          </a:p>
        </p:txBody>
      </p:sp>
      <p:pic>
        <p:nvPicPr>
          <p:cNvPr id="1028" name="Picture 4" descr="http://www.nap.edu/html/biomems/photo/lbrig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8600"/>
            <a:ext cx="2857500" cy="39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4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Buckingham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United States</a:t>
            </a:r>
          </a:p>
          <a:p>
            <a:r>
              <a:rPr lang="en-US" dirty="0" smtClean="0"/>
              <a:t>Physicist, Bureau of Soils</a:t>
            </a:r>
          </a:p>
          <a:p>
            <a:r>
              <a:rPr lang="en-US" dirty="0" smtClean="0"/>
              <a:t>“Studies on the movement of soil moisture”, 1907</a:t>
            </a:r>
          </a:p>
          <a:p>
            <a:pPr lvl="1"/>
            <a:r>
              <a:rPr lang="en-US" dirty="0" smtClean="0"/>
              <a:t>Introduced “capillary potential”, “conductivity”, and moisture diffusivity</a:t>
            </a:r>
          </a:p>
          <a:p>
            <a:pPr lvl="1"/>
            <a:r>
              <a:rPr lang="en-US" dirty="0" smtClean="0"/>
              <a:t>Showed that capillary potential and conductivity were functions of soil moisture</a:t>
            </a:r>
          </a:p>
          <a:p>
            <a:pPr lvl="1"/>
            <a:r>
              <a:rPr lang="en-US" dirty="0" smtClean="0"/>
              <a:t>Extended Darcy’s law to unsaturated flow</a:t>
            </a:r>
          </a:p>
          <a:p>
            <a:r>
              <a:rPr lang="en-US" dirty="0" smtClean="0">
                <a:sym typeface="Symbol"/>
              </a:rPr>
              <a:t>Buckingham -theorem of dimensional analysis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File:Edgar Buckingham by Pach Brothers c18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743200" cy="38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5486400"/>
            <a:ext cx="289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Edgar Buckingham, 1867-1940</a:t>
            </a:r>
          </a:p>
          <a:p>
            <a:endParaRPr lang="en-US" sz="1400" dirty="0" smtClean="0"/>
          </a:p>
          <a:p>
            <a:r>
              <a:rPr lang="en-US" sz="1200" dirty="0" smtClean="0"/>
              <a:t>Source: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://en.wikipedia.org/wiki/Edgar_Buckingham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512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Willard Gardner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Utah State Univ.</a:t>
            </a:r>
          </a:p>
          <a:p>
            <a:r>
              <a:rPr lang="en-US" dirty="0" smtClean="0"/>
              <a:t>Physicist</a:t>
            </a:r>
          </a:p>
          <a:p>
            <a:r>
              <a:rPr lang="en-US" dirty="0" smtClean="0"/>
              <a:t>Developed the </a:t>
            </a:r>
            <a:r>
              <a:rPr lang="en-US" dirty="0" err="1" smtClean="0"/>
              <a:t>tensiometer</a:t>
            </a:r>
            <a:r>
              <a:rPr lang="en-US" dirty="0" smtClean="0"/>
              <a:t>, 1922</a:t>
            </a:r>
          </a:p>
          <a:p>
            <a:r>
              <a:rPr lang="en-US" dirty="0" smtClean="0"/>
              <a:t>Developed first </a:t>
            </a:r>
            <a:r>
              <a:rPr lang="en-US" dirty="0" err="1" smtClean="0"/>
              <a:t>pde</a:t>
            </a:r>
            <a:r>
              <a:rPr lang="en-US" dirty="0" smtClean="0"/>
              <a:t> for horizontal, unsaturated flow, 1920</a:t>
            </a:r>
          </a:p>
          <a:p>
            <a:r>
              <a:rPr lang="en-US" dirty="0" smtClean="0"/>
              <a:t>Introduced Don Kirkham and many others to soil physics</a:t>
            </a:r>
            <a:endParaRPr lang="en-US" dirty="0"/>
          </a:p>
        </p:txBody>
      </p:sp>
      <p:pic>
        <p:nvPicPr>
          <p:cNvPr id="3074" name="Picture 2" descr="http://archive.idrc.ca/books/focus/953/c2f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06" y="1600200"/>
            <a:ext cx="29639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6296416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http://web.idrc.ca/fr/ev-42826-201-1-DO_TOPIC.html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731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Lorenzo Richards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Utah State Univ., Iowa State Univ., and USDA Salinity Lab at Riverside, CA</a:t>
            </a:r>
          </a:p>
          <a:p>
            <a:r>
              <a:rPr lang="en-US" dirty="0" smtClean="0"/>
              <a:t>Physicist</a:t>
            </a:r>
          </a:p>
          <a:p>
            <a:r>
              <a:rPr lang="en-US" dirty="0" smtClean="0"/>
              <a:t>“Capillary conduction of liquids through porous mediums”, 1931</a:t>
            </a:r>
          </a:p>
          <a:p>
            <a:pPr lvl="1"/>
            <a:r>
              <a:rPr lang="en-US" dirty="0" smtClean="0"/>
              <a:t>Introduced the Richards equation still used today</a:t>
            </a:r>
          </a:p>
          <a:p>
            <a:r>
              <a:rPr lang="en-US" dirty="0" smtClean="0"/>
              <a:t>Later helped define “field capacity” and “permanent wilting point”</a:t>
            </a:r>
          </a:p>
          <a:p>
            <a:endParaRPr lang="en-US" dirty="0"/>
          </a:p>
        </p:txBody>
      </p:sp>
      <p:pic>
        <p:nvPicPr>
          <p:cNvPr id="4098" name="Picture 2" descr="Image:LA Richar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58" y="1600200"/>
            <a:ext cx="31002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6477000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http://www.hydrowiki.psu.edu/wiki/index.php/Richards,_L.A.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6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R. Philip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Australia</a:t>
            </a:r>
          </a:p>
          <a:p>
            <a:r>
              <a:rPr lang="en-US" dirty="0" smtClean="0"/>
              <a:t>Civil Engineer</a:t>
            </a:r>
          </a:p>
          <a:p>
            <a:r>
              <a:rPr lang="en-US" dirty="0" smtClean="0"/>
              <a:t>“The theory of infiltration”, seven papers, 1957-58</a:t>
            </a:r>
          </a:p>
          <a:p>
            <a:pPr lvl="1"/>
            <a:r>
              <a:rPr lang="en-US" dirty="0" smtClean="0"/>
              <a:t>Pioneered analytical solutions for infiltration</a:t>
            </a:r>
          </a:p>
          <a:p>
            <a:r>
              <a:rPr lang="en-US" dirty="0" smtClean="0"/>
              <a:t>“Moisture movement in porous materials under temperature gradients”, 1957 with de </a:t>
            </a:r>
            <a:r>
              <a:rPr lang="en-US" dirty="0" err="1" smtClean="0"/>
              <a:t>Vries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bgu.ac.il/cwst/john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517568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6019800"/>
            <a:ext cx="2760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http://www.bgu.ac.il/cwst/transport.htm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876800"/>
            <a:ext cx="255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R. Philip, 1927-1999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4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 Kirkham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Joint appointment in physics and in soils</a:t>
            </a:r>
          </a:p>
          <a:p>
            <a:r>
              <a:rPr lang="en-US" dirty="0" smtClean="0"/>
              <a:t>Pioneered the application of soil water theory to agricultural drainage, 1950-1970</a:t>
            </a:r>
          </a:p>
          <a:p>
            <a:r>
              <a:rPr lang="en-US" dirty="0" smtClean="0"/>
              <a:t>Developed method to determine soil moisture by neutron scattering with </a:t>
            </a:r>
            <a:r>
              <a:rPr lang="en-US" dirty="0" err="1" smtClean="0"/>
              <a:t>Wilford</a:t>
            </a:r>
            <a:r>
              <a:rPr lang="en-US" dirty="0" smtClean="0"/>
              <a:t> Gardner</a:t>
            </a:r>
          </a:p>
          <a:p>
            <a:r>
              <a:rPr lang="en-US" dirty="0" smtClean="0"/>
              <a:t>Namesake of the annual Kirkham Award</a:t>
            </a:r>
            <a:endParaRPr lang="en-US" dirty="0"/>
          </a:p>
        </p:txBody>
      </p:sp>
      <p:pic>
        <p:nvPicPr>
          <p:cNvPr id="6146" name="Picture 2" descr="http://ag.arizona.edu/kirkham/images/bio_pic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200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061646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 Kirkham, 1908-1998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3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466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Soil Physics—Past, Present, and Future</vt:lpstr>
      <vt:lpstr>Henry Darcy</vt:lpstr>
      <vt:lpstr>Robert Warington</vt:lpstr>
      <vt:lpstr>Lyman Briggs</vt:lpstr>
      <vt:lpstr>Edgar Buckingham</vt:lpstr>
      <vt:lpstr>Willard Gardner</vt:lpstr>
      <vt:lpstr>Lorenzo Richards</vt:lpstr>
      <vt:lpstr>John R. Philip</vt:lpstr>
      <vt:lpstr>Don Kirkham</vt:lpstr>
      <vt:lpstr>Don and Betty Kirkham Award Recipients</vt:lpstr>
      <vt:lpstr>Where do soil physicists publish?</vt:lpstr>
      <vt:lpstr>The Future of Soil Physics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Physics—Past, Present, and Future</dc:title>
  <dc:creator>Ochsner, Tyson</dc:creator>
  <cp:lastModifiedBy>Ochsner, Tyson</cp:lastModifiedBy>
  <cp:revision>27</cp:revision>
  <dcterms:created xsi:type="dcterms:W3CDTF">2011-08-23T21:45:39Z</dcterms:created>
  <dcterms:modified xsi:type="dcterms:W3CDTF">2011-08-24T19:13:53Z</dcterms:modified>
</cp:coreProperties>
</file>